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theme/themeOverride1.xml" ContentType="application/vnd.openxmlformats-officedocument.themeOverride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theme/themeOverride2.xml" ContentType="application/vnd.openxmlformats-officedocument.themeOverride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1"/>
  </p:notesMasterIdLst>
  <p:sldIdLst>
    <p:sldId id="256" r:id="rId2"/>
    <p:sldId id="257" r:id="rId3"/>
    <p:sldId id="277" r:id="rId4"/>
    <p:sldId id="265" r:id="rId5"/>
    <p:sldId id="306" r:id="rId6"/>
    <p:sldId id="285" r:id="rId7"/>
    <p:sldId id="286" r:id="rId8"/>
    <p:sldId id="308" r:id="rId9"/>
    <p:sldId id="287" r:id="rId10"/>
    <p:sldId id="288" r:id="rId11"/>
    <p:sldId id="310" r:id="rId12"/>
    <p:sldId id="289" r:id="rId13"/>
    <p:sldId id="290" r:id="rId14"/>
    <p:sldId id="266" r:id="rId15"/>
    <p:sldId id="311" r:id="rId16"/>
    <p:sldId id="291" r:id="rId17"/>
    <p:sldId id="292" r:id="rId18"/>
    <p:sldId id="312" r:id="rId19"/>
    <p:sldId id="313" r:id="rId20"/>
    <p:sldId id="293" r:id="rId21"/>
    <p:sldId id="294" r:id="rId22"/>
    <p:sldId id="295" r:id="rId23"/>
    <p:sldId id="296" r:id="rId24"/>
    <p:sldId id="267" r:id="rId25"/>
    <p:sldId id="297" r:id="rId26"/>
    <p:sldId id="298" r:id="rId27"/>
    <p:sldId id="299" r:id="rId28"/>
    <p:sldId id="300" r:id="rId29"/>
    <p:sldId id="303" r:id="rId30"/>
    <p:sldId id="302" r:id="rId31"/>
    <p:sldId id="258" r:id="rId32"/>
    <p:sldId id="259" r:id="rId33"/>
    <p:sldId id="269" r:id="rId34"/>
    <p:sldId id="284" r:id="rId35"/>
    <p:sldId id="273" r:id="rId36"/>
    <p:sldId id="270" r:id="rId37"/>
    <p:sldId id="274" r:id="rId38"/>
    <p:sldId id="315" r:id="rId39"/>
    <p:sldId id="275" r:id="rId4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1594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.bin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2.bin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3.bin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4.bin"/><Relationship Id="rId1" Type="http://schemas.openxmlformats.org/officeDocument/2006/relationships/themeOverride" Target="../theme/themeOverride1.xm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5.bin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6.bin"/><Relationship Id="rId1" Type="http://schemas.openxmlformats.org/officeDocument/2006/relationships/themeOverride" Target="../theme/themeOverride2.xm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uk-UA" b="1" dirty="0"/>
              <a:t>Розподіл результатів НМТ з української мови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2473406305997885"/>
          <c:y val="0.13322557471264368"/>
          <c:w val="0.8389899485243546"/>
          <c:h val="0.72864395335496024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загальна!$B$35</c:f>
              <c:strCache>
                <c:ptCount val="1"/>
                <c:pt idx="0">
                  <c:v>100-119 балів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загальна!$A$36:$A$45</c:f>
              <c:strCache>
                <c:ptCount val="10"/>
                <c:pt idx="0">
                  <c:v>Міська мережа</c:v>
                </c:pt>
                <c:pt idx="1">
                  <c:v>Індустріальний </c:v>
                </c:pt>
                <c:pt idx="2">
                  <c:v>Київський</c:v>
                </c:pt>
                <c:pt idx="3">
                  <c:v>Немишлянський</c:v>
                </c:pt>
                <c:pt idx="4">
                  <c:v>Новобаварський</c:v>
                </c:pt>
                <c:pt idx="5">
                  <c:v>Основ'янський</c:v>
                </c:pt>
                <c:pt idx="6">
                  <c:v>Салтівський</c:v>
                </c:pt>
                <c:pt idx="7">
                  <c:v>Слобідський</c:v>
                </c:pt>
                <c:pt idx="8">
                  <c:v>Холодногірський</c:v>
                </c:pt>
                <c:pt idx="9">
                  <c:v>Шевченківський</c:v>
                </c:pt>
              </c:strCache>
            </c:strRef>
          </c:cat>
          <c:val>
            <c:numRef>
              <c:f>загальна!$B$36:$B$45</c:f>
              <c:numCache>
                <c:formatCode>0.00</c:formatCode>
                <c:ptCount val="10"/>
                <c:pt idx="0">
                  <c:v>3.3707865168539324</c:v>
                </c:pt>
                <c:pt idx="1">
                  <c:v>3.7478705281090288</c:v>
                </c:pt>
                <c:pt idx="2">
                  <c:v>2.781289506953224</c:v>
                </c:pt>
                <c:pt idx="3">
                  <c:v>2.512562814070352</c:v>
                </c:pt>
                <c:pt idx="4">
                  <c:v>1.4598540145985401</c:v>
                </c:pt>
                <c:pt idx="5">
                  <c:v>3.5643564356435644</c:v>
                </c:pt>
                <c:pt idx="6">
                  <c:v>3.8095238095238093</c:v>
                </c:pt>
                <c:pt idx="7">
                  <c:v>3.8179148311306901</c:v>
                </c:pt>
                <c:pt idx="8">
                  <c:v>3.9325842696629212</c:v>
                </c:pt>
                <c:pt idx="9">
                  <c:v>1.0030090270812437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DF3-4B86-8539-56223A823B01}"/>
            </c:ext>
          </c:extLst>
        </c:ser>
        <c:ser>
          <c:idx val="1"/>
          <c:order val="1"/>
          <c:tx>
            <c:strRef>
              <c:f>загальна!$C$35</c:f>
              <c:strCache>
                <c:ptCount val="1"/>
                <c:pt idx="0">
                  <c:v>120-139 балів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>
                  <a:lumMod val="40000"/>
                  <a:lumOff val="60000"/>
                </a:schemeClr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загальна!$A$36:$A$45</c:f>
              <c:strCache>
                <c:ptCount val="10"/>
                <c:pt idx="0">
                  <c:v>Міська мережа</c:v>
                </c:pt>
                <c:pt idx="1">
                  <c:v>Індустріальний </c:v>
                </c:pt>
                <c:pt idx="2">
                  <c:v>Київський</c:v>
                </c:pt>
                <c:pt idx="3">
                  <c:v>Немишлянський</c:v>
                </c:pt>
                <c:pt idx="4">
                  <c:v>Новобаварський</c:v>
                </c:pt>
                <c:pt idx="5">
                  <c:v>Основ'янський</c:v>
                </c:pt>
                <c:pt idx="6">
                  <c:v>Салтівський</c:v>
                </c:pt>
                <c:pt idx="7">
                  <c:v>Слобідський</c:v>
                </c:pt>
                <c:pt idx="8">
                  <c:v>Холодногірський</c:v>
                </c:pt>
                <c:pt idx="9">
                  <c:v>Шевченківський</c:v>
                </c:pt>
              </c:strCache>
            </c:strRef>
          </c:cat>
          <c:val>
            <c:numRef>
              <c:f>загальна!$C$36:$C$45</c:f>
              <c:numCache>
                <c:formatCode>0.00</c:formatCode>
                <c:ptCount val="10"/>
                <c:pt idx="0">
                  <c:v>2.2471910112359552</c:v>
                </c:pt>
                <c:pt idx="1">
                  <c:v>16.354344122657579</c:v>
                </c:pt>
                <c:pt idx="2">
                  <c:v>15.549936788874842</c:v>
                </c:pt>
                <c:pt idx="3">
                  <c:v>19.597989949748744</c:v>
                </c:pt>
                <c:pt idx="4">
                  <c:v>12.408759124087592</c:v>
                </c:pt>
                <c:pt idx="5">
                  <c:v>19.405940594059405</c:v>
                </c:pt>
                <c:pt idx="6">
                  <c:v>16.19047619047619</c:v>
                </c:pt>
                <c:pt idx="7">
                  <c:v>16.44640234948605</c:v>
                </c:pt>
                <c:pt idx="8">
                  <c:v>19.382022471910112</c:v>
                </c:pt>
                <c:pt idx="9">
                  <c:v>12.036108324974924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DF3-4B86-8539-56223A823B01}"/>
            </c:ext>
          </c:extLst>
        </c:ser>
        <c:ser>
          <c:idx val="2"/>
          <c:order val="2"/>
          <c:tx>
            <c:strRef>
              <c:f>загальна!$D$35</c:f>
              <c:strCache>
                <c:ptCount val="1"/>
                <c:pt idx="0">
                  <c:v>140-159 балів</c:v>
                </c:pt>
              </c:strCache>
            </c:strRef>
          </c:tx>
          <c:spPr>
            <a:solidFill>
              <a:srgbClr val="CCCCFF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загальна!$A$36:$A$45</c:f>
              <c:strCache>
                <c:ptCount val="10"/>
                <c:pt idx="0">
                  <c:v>Міська мережа</c:v>
                </c:pt>
                <c:pt idx="1">
                  <c:v>Індустріальний </c:v>
                </c:pt>
                <c:pt idx="2">
                  <c:v>Київський</c:v>
                </c:pt>
                <c:pt idx="3">
                  <c:v>Немишлянський</c:v>
                </c:pt>
                <c:pt idx="4">
                  <c:v>Новобаварський</c:v>
                </c:pt>
                <c:pt idx="5">
                  <c:v>Основ'янський</c:v>
                </c:pt>
                <c:pt idx="6">
                  <c:v>Салтівський</c:v>
                </c:pt>
                <c:pt idx="7">
                  <c:v>Слобідський</c:v>
                </c:pt>
                <c:pt idx="8">
                  <c:v>Холодногірський</c:v>
                </c:pt>
                <c:pt idx="9">
                  <c:v>Шевченківський</c:v>
                </c:pt>
              </c:strCache>
            </c:strRef>
          </c:cat>
          <c:val>
            <c:numRef>
              <c:f>загальна!$D$36:$D$45</c:f>
              <c:numCache>
                <c:formatCode>0.00</c:formatCode>
                <c:ptCount val="10"/>
                <c:pt idx="0">
                  <c:v>35.955056179775283</c:v>
                </c:pt>
                <c:pt idx="1">
                  <c:v>55.195911413969334</c:v>
                </c:pt>
                <c:pt idx="2">
                  <c:v>50.56890012642225</c:v>
                </c:pt>
                <c:pt idx="3">
                  <c:v>51.256281407035175</c:v>
                </c:pt>
                <c:pt idx="4">
                  <c:v>48.175182481751825</c:v>
                </c:pt>
                <c:pt idx="5">
                  <c:v>51.881188118811885</c:v>
                </c:pt>
                <c:pt idx="6">
                  <c:v>52.952380952380949</c:v>
                </c:pt>
                <c:pt idx="7">
                  <c:v>47.577092511013213</c:v>
                </c:pt>
                <c:pt idx="8">
                  <c:v>51.123595505617978</c:v>
                </c:pt>
                <c:pt idx="9">
                  <c:v>50.45135406218656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DF3-4B86-8539-56223A823B01}"/>
            </c:ext>
          </c:extLst>
        </c:ser>
        <c:ser>
          <c:idx val="3"/>
          <c:order val="3"/>
          <c:tx>
            <c:strRef>
              <c:f>загальна!$E$35</c:f>
              <c:strCache>
                <c:ptCount val="1"/>
                <c:pt idx="0">
                  <c:v>160-179 балів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загальна!$A$36:$A$45</c:f>
              <c:strCache>
                <c:ptCount val="10"/>
                <c:pt idx="0">
                  <c:v>Міська мережа</c:v>
                </c:pt>
                <c:pt idx="1">
                  <c:v>Індустріальний </c:v>
                </c:pt>
                <c:pt idx="2">
                  <c:v>Київський</c:v>
                </c:pt>
                <c:pt idx="3">
                  <c:v>Немишлянський</c:v>
                </c:pt>
                <c:pt idx="4">
                  <c:v>Новобаварський</c:v>
                </c:pt>
                <c:pt idx="5">
                  <c:v>Основ'янський</c:v>
                </c:pt>
                <c:pt idx="6">
                  <c:v>Салтівський</c:v>
                </c:pt>
                <c:pt idx="7">
                  <c:v>Слобідський</c:v>
                </c:pt>
                <c:pt idx="8">
                  <c:v>Холодногірський</c:v>
                </c:pt>
                <c:pt idx="9">
                  <c:v>Шевченківський</c:v>
                </c:pt>
              </c:strCache>
            </c:strRef>
          </c:cat>
          <c:val>
            <c:numRef>
              <c:f>загальна!$E$36:$E$45</c:f>
              <c:numCache>
                <c:formatCode>0.00</c:formatCode>
                <c:ptCount val="10"/>
                <c:pt idx="0">
                  <c:v>42.696629213483149</c:v>
                </c:pt>
                <c:pt idx="1">
                  <c:v>17.37649063032368</c:v>
                </c:pt>
                <c:pt idx="2">
                  <c:v>21.3653603034134</c:v>
                </c:pt>
                <c:pt idx="3">
                  <c:v>21.273031825795645</c:v>
                </c:pt>
                <c:pt idx="4">
                  <c:v>30.656934306569344</c:v>
                </c:pt>
                <c:pt idx="5">
                  <c:v>18.613861386138613</c:v>
                </c:pt>
                <c:pt idx="6">
                  <c:v>20.38095238095238</c:v>
                </c:pt>
                <c:pt idx="7">
                  <c:v>24.082232011747429</c:v>
                </c:pt>
                <c:pt idx="8">
                  <c:v>21.910112359550563</c:v>
                </c:pt>
                <c:pt idx="9">
                  <c:v>24.974924774322968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DF3-4B86-8539-56223A823B01}"/>
            </c:ext>
          </c:extLst>
        </c:ser>
        <c:ser>
          <c:idx val="4"/>
          <c:order val="4"/>
          <c:tx>
            <c:strRef>
              <c:f>загальна!$F$35</c:f>
              <c:strCache>
                <c:ptCount val="1"/>
                <c:pt idx="0">
                  <c:v>180-200 балів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загальна!$A$36:$A$45</c:f>
              <c:strCache>
                <c:ptCount val="10"/>
                <c:pt idx="0">
                  <c:v>Міська мережа</c:v>
                </c:pt>
                <c:pt idx="1">
                  <c:v>Індустріальний </c:v>
                </c:pt>
                <c:pt idx="2">
                  <c:v>Київський</c:v>
                </c:pt>
                <c:pt idx="3">
                  <c:v>Немишлянський</c:v>
                </c:pt>
                <c:pt idx="4">
                  <c:v>Новобаварський</c:v>
                </c:pt>
                <c:pt idx="5">
                  <c:v>Основ'янський</c:v>
                </c:pt>
                <c:pt idx="6">
                  <c:v>Салтівський</c:v>
                </c:pt>
                <c:pt idx="7">
                  <c:v>Слобідський</c:v>
                </c:pt>
                <c:pt idx="8">
                  <c:v>Холодногірський</c:v>
                </c:pt>
                <c:pt idx="9">
                  <c:v>Шевченківський</c:v>
                </c:pt>
              </c:strCache>
            </c:strRef>
          </c:cat>
          <c:val>
            <c:numRef>
              <c:f>загальна!$F$36:$F$45</c:f>
              <c:numCache>
                <c:formatCode>0.00</c:formatCode>
                <c:ptCount val="10"/>
                <c:pt idx="0">
                  <c:v>15.730337078651685</c:v>
                </c:pt>
                <c:pt idx="1">
                  <c:v>4.9403747870528107</c:v>
                </c:pt>
                <c:pt idx="2">
                  <c:v>9.4816687737041718</c:v>
                </c:pt>
                <c:pt idx="3">
                  <c:v>5.025125628140704</c:v>
                </c:pt>
                <c:pt idx="4">
                  <c:v>7.2992700729927007</c:v>
                </c:pt>
                <c:pt idx="5">
                  <c:v>6.3366336633663369</c:v>
                </c:pt>
                <c:pt idx="6">
                  <c:v>6.3809523809523814</c:v>
                </c:pt>
                <c:pt idx="7">
                  <c:v>7.929515418502203</c:v>
                </c:pt>
                <c:pt idx="8">
                  <c:v>3.3707865168539324</c:v>
                </c:pt>
                <c:pt idx="9">
                  <c:v>11.434302908726179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DF3-4B86-8539-56223A823B01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48917248"/>
        <c:axId val="148951808"/>
      </c:barChart>
      <c:catAx>
        <c:axId val="14891724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8951808"/>
        <c:crosses val="autoZero"/>
        <c:auto val="1"/>
        <c:lblAlgn val="ctr"/>
        <c:lblOffset val="100"/>
        <c:noMultiLvlLbl val="0"/>
      </c:catAx>
      <c:valAx>
        <c:axId val="148951808"/>
        <c:scaling>
          <c:orientation val="minMax"/>
          <c:max val="1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8917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1547951930845246"/>
          <c:y val="0.94559923239769106"/>
          <c:w val="0.77319060607620127"/>
          <c:h val="5.440076760230890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1763635664039034E-2"/>
          <c:y val="3.514119331818389E-2"/>
          <c:w val="0.9277858976913903"/>
          <c:h val="0.76076688460543485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середній бал з предмету по ЗЗСО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Лист1!$A$2:$A$12</c:f>
              <c:strCache>
                <c:ptCount val="11"/>
                <c:pt idx="0">
                  <c:v>ХЛ №13</c:v>
                </c:pt>
                <c:pt idx="1">
                  <c:v>ХЛ №18</c:v>
                </c:pt>
                <c:pt idx="2">
                  <c:v>ХЛ №57</c:v>
                </c:pt>
                <c:pt idx="3">
                  <c:v>ХЛ № 67</c:v>
                </c:pt>
                <c:pt idx="4">
                  <c:v>ХЛ №69</c:v>
                </c:pt>
                <c:pt idx="5">
                  <c:v>ХГ№86</c:v>
                </c:pt>
                <c:pt idx="6">
                  <c:v>ХЛ№87</c:v>
                </c:pt>
                <c:pt idx="7">
                  <c:v>  ХЛ №108</c:v>
                </c:pt>
                <c:pt idx="8">
                  <c:v>  ХЛ № 126</c:v>
                </c:pt>
                <c:pt idx="9">
                  <c:v> ХГ №136</c:v>
                </c:pt>
                <c:pt idx="10">
                  <c:v>ХЛ№152</c:v>
                </c:pt>
              </c:strCache>
            </c:strRef>
          </c:cat>
          <c:val>
            <c:numRef>
              <c:f>Лист1!$B$2:$B$12</c:f>
              <c:numCache>
                <c:formatCode>General</c:formatCode>
                <c:ptCount val="11"/>
                <c:pt idx="0">
                  <c:v>150.19999999999999</c:v>
                </c:pt>
                <c:pt idx="1">
                  <c:v>151.4</c:v>
                </c:pt>
                <c:pt idx="2">
                  <c:v>146.4</c:v>
                </c:pt>
                <c:pt idx="3">
                  <c:v>144.9</c:v>
                </c:pt>
                <c:pt idx="4">
                  <c:v>142.5</c:v>
                </c:pt>
                <c:pt idx="5">
                  <c:v>144.6</c:v>
                </c:pt>
                <c:pt idx="6">
                  <c:v>156.80000000000001</c:v>
                </c:pt>
                <c:pt idx="7">
                  <c:v>155.69999999999999</c:v>
                </c:pt>
                <c:pt idx="8">
                  <c:v>146.30000000000001</c:v>
                </c:pt>
                <c:pt idx="9">
                  <c:v>137.5</c:v>
                </c:pt>
                <c:pt idx="10">
                  <c:v>151.19999999999999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E3A-49D4-8237-9DD6CD085AF1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середній бал з предмету по району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Лист1!$A$2:$A$12</c:f>
              <c:strCache>
                <c:ptCount val="11"/>
                <c:pt idx="0">
                  <c:v>ХЛ №13</c:v>
                </c:pt>
                <c:pt idx="1">
                  <c:v>ХЛ №18</c:v>
                </c:pt>
                <c:pt idx="2">
                  <c:v>ХЛ №57</c:v>
                </c:pt>
                <c:pt idx="3">
                  <c:v>ХЛ № 67</c:v>
                </c:pt>
                <c:pt idx="4">
                  <c:v>ХЛ №69</c:v>
                </c:pt>
                <c:pt idx="5">
                  <c:v>ХГ№86</c:v>
                </c:pt>
                <c:pt idx="6">
                  <c:v>ХЛ№87</c:v>
                </c:pt>
                <c:pt idx="7">
                  <c:v>  ХЛ №108</c:v>
                </c:pt>
                <c:pt idx="8">
                  <c:v>  ХЛ № 126</c:v>
                </c:pt>
                <c:pt idx="9">
                  <c:v> ХГ №136</c:v>
                </c:pt>
                <c:pt idx="10">
                  <c:v>ХЛ№152</c:v>
                </c:pt>
              </c:strCache>
            </c:strRef>
          </c:cat>
          <c:val>
            <c:numRef>
              <c:f>Лист1!$C$2:$C$12</c:f>
              <c:numCache>
                <c:formatCode>General</c:formatCode>
                <c:ptCount val="11"/>
                <c:pt idx="0">
                  <c:v>147.9</c:v>
                </c:pt>
                <c:pt idx="1">
                  <c:v>147.9</c:v>
                </c:pt>
                <c:pt idx="2">
                  <c:v>147.9</c:v>
                </c:pt>
                <c:pt idx="3">
                  <c:v>147.9</c:v>
                </c:pt>
                <c:pt idx="4">
                  <c:v>147.9</c:v>
                </c:pt>
                <c:pt idx="5">
                  <c:v>147.9</c:v>
                </c:pt>
                <c:pt idx="6">
                  <c:v>147.9</c:v>
                </c:pt>
                <c:pt idx="7">
                  <c:v>147.9</c:v>
                </c:pt>
                <c:pt idx="8">
                  <c:v>147.9</c:v>
                </c:pt>
                <c:pt idx="9">
                  <c:v>147.9</c:v>
                </c:pt>
                <c:pt idx="10">
                  <c:v>147.9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E3A-49D4-8237-9DD6CD085AF1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середній бал по місту 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"/>
                  <c:y val="0.1398244051483323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E3A-49D4-8237-9DD6CD085AF1}"/>
                </c:ext>
              </c:extLst>
            </c:dLbl>
            <c:dLbl>
              <c:idx val="1"/>
              <c:layout>
                <c:manualLayout>
                  <c:x val="0"/>
                  <c:y val="0.159110529996378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E3A-49D4-8237-9DD6CD085AF1}"/>
                </c:ext>
              </c:extLst>
            </c:dLbl>
            <c:dLbl>
              <c:idx val="2"/>
              <c:layout>
                <c:manualLayout>
                  <c:x val="-6.16800878868402E-3"/>
                  <c:y val="0.159110529996378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E3A-49D4-8237-9DD6CD085AF1}"/>
                </c:ext>
              </c:extLst>
            </c:dLbl>
            <c:dLbl>
              <c:idx val="3"/>
              <c:layout>
                <c:manualLayout>
                  <c:x val="2.0560029295613392E-2"/>
                  <c:y val="0.1446459363603438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E3A-49D4-8237-9DD6CD085AF1}"/>
                </c:ext>
              </c:extLst>
            </c:dLbl>
            <c:dLbl>
              <c:idx val="4"/>
              <c:layout>
                <c:manualLayout>
                  <c:x val="1.2336017577368038E-2"/>
                  <c:y val="0.1542889987843667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BE3A-49D4-8237-9DD6CD085AF1}"/>
                </c:ext>
              </c:extLst>
            </c:dLbl>
            <c:dLbl>
              <c:idx val="5"/>
              <c:layout>
                <c:manualLayout>
                  <c:x val="2.0560029295613397E-3"/>
                  <c:y val="0.1446459363603438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BE3A-49D4-8237-9DD6CD085AF1}"/>
                </c:ext>
              </c:extLst>
            </c:dLbl>
            <c:dLbl>
              <c:idx val="6"/>
              <c:layout>
                <c:manualLayout>
                  <c:x val="2.0560029295613397E-3"/>
                  <c:y val="0.1350028739363208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BE3A-49D4-8237-9DD6CD085AF1}"/>
                </c:ext>
              </c:extLst>
            </c:dLbl>
            <c:dLbl>
              <c:idx val="7"/>
              <c:layout>
                <c:manualLayout>
                  <c:x val="1.0280014647806777E-2"/>
                  <c:y val="0.1542889987843667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BE3A-49D4-8237-9DD6CD085AF1}"/>
                </c:ext>
              </c:extLst>
            </c:dLbl>
            <c:dLbl>
              <c:idx val="8"/>
              <c:layout>
                <c:manualLayout>
                  <c:x val="1.2336017577368038E-2"/>
                  <c:y val="0.1253598115122979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BE3A-49D4-8237-9DD6CD085AF1}"/>
                </c:ext>
              </c:extLst>
            </c:dLbl>
            <c:dLbl>
              <c:idx val="9"/>
              <c:layout>
                <c:manualLayout>
                  <c:x val="-4.1120058591226786E-3"/>
                  <c:y val="0.1253598115122979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BE3A-49D4-8237-9DD6CD085AF1}"/>
                </c:ext>
              </c:extLst>
            </c:dLbl>
            <c:dLbl>
              <c:idx val="10"/>
              <c:layout>
                <c:manualLayout>
                  <c:x val="8.2240117182453588E-3"/>
                  <c:y val="0.1446459363603438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BE3A-49D4-8237-9DD6CD085AF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Лист1!$A$2:$A$12</c:f>
              <c:strCache>
                <c:ptCount val="11"/>
                <c:pt idx="0">
                  <c:v>ХЛ №13</c:v>
                </c:pt>
                <c:pt idx="1">
                  <c:v>ХЛ №18</c:v>
                </c:pt>
                <c:pt idx="2">
                  <c:v>ХЛ №57</c:v>
                </c:pt>
                <c:pt idx="3">
                  <c:v>ХЛ № 67</c:v>
                </c:pt>
                <c:pt idx="4">
                  <c:v>ХЛ №69</c:v>
                </c:pt>
                <c:pt idx="5">
                  <c:v>ХГ№86</c:v>
                </c:pt>
                <c:pt idx="6">
                  <c:v>ХЛ№87</c:v>
                </c:pt>
                <c:pt idx="7">
                  <c:v>  ХЛ №108</c:v>
                </c:pt>
                <c:pt idx="8">
                  <c:v>  ХЛ № 126</c:v>
                </c:pt>
                <c:pt idx="9">
                  <c:v> ХГ №136</c:v>
                </c:pt>
                <c:pt idx="10">
                  <c:v>ХЛ№152</c:v>
                </c:pt>
              </c:strCache>
            </c:strRef>
          </c:cat>
          <c:val>
            <c:numRef>
              <c:f>Лист1!$D$2:$D$12</c:f>
              <c:numCache>
                <c:formatCode>General</c:formatCode>
                <c:ptCount val="11"/>
                <c:pt idx="0">
                  <c:v>150.9</c:v>
                </c:pt>
                <c:pt idx="1">
                  <c:v>150.9</c:v>
                </c:pt>
                <c:pt idx="2">
                  <c:v>150.9</c:v>
                </c:pt>
                <c:pt idx="3">
                  <c:v>150.9</c:v>
                </c:pt>
                <c:pt idx="4">
                  <c:v>150.9</c:v>
                </c:pt>
                <c:pt idx="5">
                  <c:v>150.9</c:v>
                </c:pt>
                <c:pt idx="6">
                  <c:v>150.9</c:v>
                </c:pt>
                <c:pt idx="7">
                  <c:v>150.9</c:v>
                </c:pt>
                <c:pt idx="8">
                  <c:v>150.9</c:v>
                </c:pt>
                <c:pt idx="9">
                  <c:v>150.9</c:v>
                </c:pt>
                <c:pt idx="10">
                  <c:v>150.9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BE3A-49D4-8237-9DD6CD085A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21197312"/>
        <c:axId val="121198848"/>
        <c:axId val="0"/>
      </c:bar3DChart>
      <c:catAx>
        <c:axId val="12119731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21198848"/>
        <c:crosses val="autoZero"/>
        <c:auto val="1"/>
        <c:lblAlgn val="ctr"/>
        <c:lblOffset val="100"/>
        <c:noMultiLvlLbl val="0"/>
      </c:catAx>
      <c:valAx>
        <c:axId val="12119884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2119731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3.1386104667824245E-2"/>
          <c:y val="0.92070315284308446"/>
          <c:w val="0.93445009229067644"/>
          <c:h val="7.9296724623749815E-2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uk-UA"/>
              <a:t>Розподіл результатів НМТ з математики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загальна!$B$52</c:f>
              <c:strCache>
                <c:ptCount val="1"/>
                <c:pt idx="0">
                  <c:v>100-119 балів</c:v>
                </c:pt>
              </c:strCache>
            </c:strRef>
          </c:tx>
          <c:spPr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accent6">
                  <a:lumMod val="40000"/>
                  <a:lumOff val="60000"/>
                </a:schemeClr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загальна!$A$53:$A$62</c:f>
              <c:strCache>
                <c:ptCount val="10"/>
                <c:pt idx="0">
                  <c:v>Міська мережа</c:v>
                </c:pt>
                <c:pt idx="1">
                  <c:v>Індустріальний </c:v>
                </c:pt>
                <c:pt idx="2">
                  <c:v>Київський</c:v>
                </c:pt>
                <c:pt idx="3">
                  <c:v>Немишлянський</c:v>
                </c:pt>
                <c:pt idx="4">
                  <c:v>Новобаварський</c:v>
                </c:pt>
                <c:pt idx="5">
                  <c:v>Основ'янський</c:v>
                </c:pt>
                <c:pt idx="6">
                  <c:v>Салтівський</c:v>
                </c:pt>
                <c:pt idx="7">
                  <c:v>Слобідський</c:v>
                </c:pt>
                <c:pt idx="8">
                  <c:v>Холодногірський</c:v>
                </c:pt>
                <c:pt idx="9">
                  <c:v>Шевченківський</c:v>
                </c:pt>
              </c:strCache>
            </c:strRef>
          </c:cat>
          <c:val>
            <c:numRef>
              <c:f>загальна!$B$53:$B$62</c:f>
              <c:numCache>
                <c:formatCode>0.00</c:formatCode>
                <c:ptCount val="10"/>
                <c:pt idx="0">
                  <c:v>2.25</c:v>
                </c:pt>
                <c:pt idx="1">
                  <c:v>19.420000000000002</c:v>
                </c:pt>
                <c:pt idx="2">
                  <c:v>16.940000000000001</c:v>
                </c:pt>
                <c:pt idx="3">
                  <c:v>20.94</c:v>
                </c:pt>
                <c:pt idx="4">
                  <c:v>17.149999999999999</c:v>
                </c:pt>
                <c:pt idx="5">
                  <c:v>19.41</c:v>
                </c:pt>
                <c:pt idx="6">
                  <c:v>17.809999999999999</c:v>
                </c:pt>
                <c:pt idx="7">
                  <c:v>18.5</c:v>
                </c:pt>
                <c:pt idx="8">
                  <c:v>25.28</c:v>
                </c:pt>
                <c:pt idx="9">
                  <c:v>13.14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910-4ED6-B16F-B640C1D2EB39}"/>
            </c:ext>
          </c:extLst>
        </c:ser>
        <c:ser>
          <c:idx val="1"/>
          <c:order val="1"/>
          <c:tx>
            <c:strRef>
              <c:f>загальна!$C$52</c:f>
              <c:strCache>
                <c:ptCount val="1"/>
                <c:pt idx="0">
                  <c:v>120-139 балів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>
                  <a:lumMod val="40000"/>
                  <a:lumOff val="60000"/>
                </a:schemeClr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загальна!$A$53:$A$62</c:f>
              <c:strCache>
                <c:ptCount val="10"/>
                <c:pt idx="0">
                  <c:v>Міська мережа</c:v>
                </c:pt>
                <c:pt idx="1">
                  <c:v>Індустріальний </c:v>
                </c:pt>
                <c:pt idx="2">
                  <c:v>Київський</c:v>
                </c:pt>
                <c:pt idx="3">
                  <c:v>Немишлянський</c:v>
                </c:pt>
                <c:pt idx="4">
                  <c:v>Новобаварський</c:v>
                </c:pt>
                <c:pt idx="5">
                  <c:v>Основ'янський</c:v>
                </c:pt>
                <c:pt idx="6">
                  <c:v>Салтівський</c:v>
                </c:pt>
                <c:pt idx="7">
                  <c:v>Слобідський</c:v>
                </c:pt>
                <c:pt idx="8">
                  <c:v>Холодногірський</c:v>
                </c:pt>
                <c:pt idx="9">
                  <c:v>Шевченківський</c:v>
                </c:pt>
              </c:strCache>
            </c:strRef>
          </c:cat>
          <c:val>
            <c:numRef>
              <c:f>загальна!$C$53:$C$62</c:f>
              <c:numCache>
                <c:formatCode>0.00</c:formatCode>
                <c:ptCount val="10"/>
                <c:pt idx="0">
                  <c:v>5.62</c:v>
                </c:pt>
                <c:pt idx="1">
                  <c:v>26.41</c:v>
                </c:pt>
                <c:pt idx="2">
                  <c:v>23.51</c:v>
                </c:pt>
                <c:pt idx="3">
                  <c:v>23.62</c:v>
                </c:pt>
                <c:pt idx="4">
                  <c:v>26.28</c:v>
                </c:pt>
                <c:pt idx="5">
                  <c:v>25.94</c:v>
                </c:pt>
                <c:pt idx="6">
                  <c:v>23.43</c:v>
                </c:pt>
                <c:pt idx="7">
                  <c:v>26.28</c:v>
                </c:pt>
                <c:pt idx="8">
                  <c:v>23.03</c:v>
                </c:pt>
                <c:pt idx="9">
                  <c:v>20.96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910-4ED6-B16F-B640C1D2EB39}"/>
            </c:ext>
          </c:extLst>
        </c:ser>
        <c:ser>
          <c:idx val="2"/>
          <c:order val="2"/>
          <c:tx>
            <c:strRef>
              <c:f>загальна!$D$52</c:f>
              <c:strCache>
                <c:ptCount val="1"/>
                <c:pt idx="0">
                  <c:v>140-159 балів</c:v>
                </c:pt>
              </c:strCache>
            </c:strRef>
          </c:tx>
          <c:spPr>
            <a:solidFill>
              <a:srgbClr val="CCCCFF"/>
            </a:solidFill>
            <a:ln>
              <a:solidFill>
                <a:srgbClr val="CCCCFF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загальна!$A$53:$A$62</c:f>
              <c:strCache>
                <c:ptCount val="10"/>
                <c:pt idx="0">
                  <c:v>Міська мережа</c:v>
                </c:pt>
                <c:pt idx="1">
                  <c:v>Індустріальний </c:v>
                </c:pt>
                <c:pt idx="2">
                  <c:v>Київський</c:v>
                </c:pt>
                <c:pt idx="3">
                  <c:v>Немишлянський</c:v>
                </c:pt>
                <c:pt idx="4">
                  <c:v>Новобаварський</c:v>
                </c:pt>
                <c:pt idx="5">
                  <c:v>Основ'янський</c:v>
                </c:pt>
                <c:pt idx="6">
                  <c:v>Салтівський</c:v>
                </c:pt>
                <c:pt idx="7">
                  <c:v>Слобідський</c:v>
                </c:pt>
                <c:pt idx="8">
                  <c:v>Холодногірський</c:v>
                </c:pt>
                <c:pt idx="9">
                  <c:v>Шевченківський</c:v>
                </c:pt>
              </c:strCache>
            </c:strRef>
          </c:cat>
          <c:val>
            <c:numRef>
              <c:f>загальна!$D$53:$D$62</c:f>
              <c:numCache>
                <c:formatCode>0.00</c:formatCode>
                <c:ptCount val="10"/>
                <c:pt idx="0">
                  <c:v>35.96</c:v>
                </c:pt>
                <c:pt idx="1">
                  <c:v>37.479999999999997</c:v>
                </c:pt>
                <c:pt idx="2">
                  <c:v>40.96</c:v>
                </c:pt>
                <c:pt idx="3">
                  <c:v>35.85</c:v>
                </c:pt>
                <c:pt idx="4">
                  <c:v>43.8</c:v>
                </c:pt>
                <c:pt idx="5">
                  <c:v>36.630000000000003</c:v>
                </c:pt>
                <c:pt idx="6">
                  <c:v>39.81</c:v>
                </c:pt>
                <c:pt idx="7">
                  <c:v>35.83</c:v>
                </c:pt>
                <c:pt idx="8">
                  <c:v>34.549999999999997</c:v>
                </c:pt>
                <c:pt idx="9">
                  <c:v>41.62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910-4ED6-B16F-B640C1D2EB39}"/>
            </c:ext>
          </c:extLst>
        </c:ser>
        <c:ser>
          <c:idx val="3"/>
          <c:order val="3"/>
          <c:tx>
            <c:strRef>
              <c:f>загальна!$E$52</c:f>
              <c:strCache>
                <c:ptCount val="1"/>
                <c:pt idx="0">
                  <c:v>160-179 балів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загальна!$A$53:$A$62</c:f>
              <c:strCache>
                <c:ptCount val="10"/>
                <c:pt idx="0">
                  <c:v>Міська мережа</c:v>
                </c:pt>
                <c:pt idx="1">
                  <c:v>Індустріальний </c:v>
                </c:pt>
                <c:pt idx="2">
                  <c:v>Київський</c:v>
                </c:pt>
                <c:pt idx="3">
                  <c:v>Немишлянський</c:v>
                </c:pt>
                <c:pt idx="4">
                  <c:v>Новобаварський</c:v>
                </c:pt>
                <c:pt idx="5">
                  <c:v>Основ'янський</c:v>
                </c:pt>
                <c:pt idx="6">
                  <c:v>Салтівський</c:v>
                </c:pt>
                <c:pt idx="7">
                  <c:v>Слобідський</c:v>
                </c:pt>
                <c:pt idx="8">
                  <c:v>Холодногірський</c:v>
                </c:pt>
                <c:pt idx="9">
                  <c:v>Шевченківський</c:v>
                </c:pt>
              </c:strCache>
            </c:strRef>
          </c:cat>
          <c:val>
            <c:numRef>
              <c:f>загальна!$E$53:$E$62</c:f>
              <c:numCache>
                <c:formatCode>0.00</c:formatCode>
                <c:ptCount val="10"/>
                <c:pt idx="0">
                  <c:v>24.72</c:v>
                </c:pt>
                <c:pt idx="1">
                  <c:v>7.5</c:v>
                </c:pt>
                <c:pt idx="2">
                  <c:v>8.98</c:v>
                </c:pt>
                <c:pt idx="3">
                  <c:v>7.37</c:v>
                </c:pt>
                <c:pt idx="4">
                  <c:v>4.74</c:v>
                </c:pt>
                <c:pt idx="5">
                  <c:v>7.52</c:v>
                </c:pt>
                <c:pt idx="6">
                  <c:v>7.33</c:v>
                </c:pt>
                <c:pt idx="7">
                  <c:v>7.05</c:v>
                </c:pt>
                <c:pt idx="8">
                  <c:v>5.34</c:v>
                </c:pt>
                <c:pt idx="9">
                  <c:v>11.74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910-4ED6-B16F-B640C1D2EB39}"/>
            </c:ext>
          </c:extLst>
        </c:ser>
        <c:ser>
          <c:idx val="4"/>
          <c:order val="4"/>
          <c:tx>
            <c:strRef>
              <c:f>загальна!$F$52</c:f>
              <c:strCache>
                <c:ptCount val="1"/>
                <c:pt idx="0">
                  <c:v>180-200 балів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загальна!$A$53:$A$62</c:f>
              <c:strCache>
                <c:ptCount val="10"/>
                <c:pt idx="0">
                  <c:v>Міська мережа</c:v>
                </c:pt>
                <c:pt idx="1">
                  <c:v>Індустріальний </c:v>
                </c:pt>
                <c:pt idx="2">
                  <c:v>Київський</c:v>
                </c:pt>
                <c:pt idx="3">
                  <c:v>Немишлянський</c:v>
                </c:pt>
                <c:pt idx="4">
                  <c:v>Новобаварський</c:v>
                </c:pt>
                <c:pt idx="5">
                  <c:v>Основ'янський</c:v>
                </c:pt>
                <c:pt idx="6">
                  <c:v>Салтівський</c:v>
                </c:pt>
                <c:pt idx="7">
                  <c:v>Слобідський</c:v>
                </c:pt>
                <c:pt idx="8">
                  <c:v>Холодногірський</c:v>
                </c:pt>
                <c:pt idx="9">
                  <c:v>Шевченківський</c:v>
                </c:pt>
              </c:strCache>
            </c:strRef>
          </c:cat>
          <c:val>
            <c:numRef>
              <c:f>загальна!$F$53:$F$62</c:f>
              <c:numCache>
                <c:formatCode>0.00</c:formatCode>
                <c:ptCount val="10"/>
                <c:pt idx="0">
                  <c:v>30.34</c:v>
                </c:pt>
                <c:pt idx="1">
                  <c:v>2.39</c:v>
                </c:pt>
                <c:pt idx="2">
                  <c:v>4.3</c:v>
                </c:pt>
                <c:pt idx="3">
                  <c:v>4.3600000000000003</c:v>
                </c:pt>
                <c:pt idx="4">
                  <c:v>2.19</c:v>
                </c:pt>
                <c:pt idx="5">
                  <c:v>1.58</c:v>
                </c:pt>
                <c:pt idx="6">
                  <c:v>3.14</c:v>
                </c:pt>
                <c:pt idx="7">
                  <c:v>4.7</c:v>
                </c:pt>
                <c:pt idx="8">
                  <c:v>1.97</c:v>
                </c:pt>
                <c:pt idx="9">
                  <c:v>8.2200000000000006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910-4ED6-B16F-B640C1D2EB39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100"/>
        <c:axId val="150040576"/>
        <c:axId val="150042112"/>
      </c:barChart>
      <c:catAx>
        <c:axId val="15004057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0042112"/>
        <c:crosses val="autoZero"/>
        <c:auto val="1"/>
        <c:lblAlgn val="ctr"/>
        <c:lblOffset val="100"/>
        <c:noMultiLvlLbl val="0"/>
      </c:catAx>
      <c:valAx>
        <c:axId val="150042112"/>
        <c:scaling>
          <c:orientation val="minMax"/>
          <c:max val="1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0040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1763635664038923E-2"/>
          <c:y val="3.5141193318183786E-2"/>
          <c:w val="0.92778589769139075"/>
          <c:h val="0.76076688460543485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середній бал з предмету по ЗЗСО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Лист1!$A$2:$A$12</c:f>
              <c:strCache>
                <c:ptCount val="11"/>
                <c:pt idx="0">
                  <c:v>ХЛ №13</c:v>
                </c:pt>
                <c:pt idx="1">
                  <c:v>ХЛ №18</c:v>
                </c:pt>
                <c:pt idx="2">
                  <c:v>ХЛ №57</c:v>
                </c:pt>
                <c:pt idx="3">
                  <c:v>ХЛ № 67</c:v>
                </c:pt>
                <c:pt idx="4">
                  <c:v>ХЛ №69</c:v>
                </c:pt>
                <c:pt idx="5">
                  <c:v>ХГ№86</c:v>
                </c:pt>
                <c:pt idx="6">
                  <c:v>ХЛ№87</c:v>
                </c:pt>
                <c:pt idx="7">
                  <c:v>  ХЛ №108</c:v>
                </c:pt>
                <c:pt idx="8">
                  <c:v>  ХЛ № 126</c:v>
                </c:pt>
                <c:pt idx="9">
                  <c:v> ХГ №136</c:v>
                </c:pt>
                <c:pt idx="10">
                  <c:v>ХЛ№152</c:v>
                </c:pt>
              </c:strCache>
            </c:strRef>
          </c:cat>
          <c:val>
            <c:numRef>
              <c:f>Лист1!$B$2:$B$12</c:f>
              <c:numCache>
                <c:formatCode>General</c:formatCode>
                <c:ptCount val="11"/>
                <c:pt idx="0">
                  <c:v>134.9</c:v>
                </c:pt>
                <c:pt idx="1">
                  <c:v>133.69999999999999</c:v>
                </c:pt>
                <c:pt idx="2">
                  <c:v>129.30000000000001</c:v>
                </c:pt>
                <c:pt idx="3">
                  <c:v>130.6</c:v>
                </c:pt>
                <c:pt idx="4">
                  <c:v>128.19999999999999</c:v>
                </c:pt>
                <c:pt idx="5">
                  <c:v>131.1</c:v>
                </c:pt>
                <c:pt idx="6">
                  <c:v>140.1</c:v>
                </c:pt>
                <c:pt idx="7">
                  <c:v>137.1</c:v>
                </c:pt>
                <c:pt idx="8">
                  <c:v>134.1</c:v>
                </c:pt>
                <c:pt idx="9">
                  <c:v>128.6</c:v>
                </c:pt>
                <c:pt idx="10">
                  <c:v>140.19999999999999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9EF-458D-B01C-545413A6BA41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середній бал з предмету по району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Лист1!$A$2:$A$12</c:f>
              <c:strCache>
                <c:ptCount val="11"/>
                <c:pt idx="0">
                  <c:v>ХЛ №13</c:v>
                </c:pt>
                <c:pt idx="1">
                  <c:v>ХЛ №18</c:v>
                </c:pt>
                <c:pt idx="2">
                  <c:v>ХЛ №57</c:v>
                </c:pt>
                <c:pt idx="3">
                  <c:v>ХЛ № 67</c:v>
                </c:pt>
                <c:pt idx="4">
                  <c:v>ХЛ №69</c:v>
                </c:pt>
                <c:pt idx="5">
                  <c:v>ХГ№86</c:v>
                </c:pt>
                <c:pt idx="6">
                  <c:v>ХЛ№87</c:v>
                </c:pt>
                <c:pt idx="7">
                  <c:v>  ХЛ №108</c:v>
                </c:pt>
                <c:pt idx="8">
                  <c:v>  ХЛ № 126</c:v>
                </c:pt>
                <c:pt idx="9">
                  <c:v> ХГ №136</c:v>
                </c:pt>
                <c:pt idx="10">
                  <c:v>ХЛ№152</c:v>
                </c:pt>
              </c:strCache>
            </c:strRef>
          </c:cat>
          <c:val>
            <c:numRef>
              <c:f>Лист1!$C$2:$C$12</c:f>
              <c:numCache>
                <c:formatCode>General</c:formatCode>
                <c:ptCount val="11"/>
                <c:pt idx="0">
                  <c:v>133.30000000000001</c:v>
                </c:pt>
                <c:pt idx="1">
                  <c:v>133.30000000000001</c:v>
                </c:pt>
                <c:pt idx="2">
                  <c:v>133.30000000000001</c:v>
                </c:pt>
                <c:pt idx="3">
                  <c:v>133.30000000000001</c:v>
                </c:pt>
                <c:pt idx="4">
                  <c:v>133.30000000000001</c:v>
                </c:pt>
                <c:pt idx="5">
                  <c:v>133.30000000000001</c:v>
                </c:pt>
                <c:pt idx="6">
                  <c:v>133.30000000000001</c:v>
                </c:pt>
                <c:pt idx="7">
                  <c:v>133.30000000000001</c:v>
                </c:pt>
                <c:pt idx="8">
                  <c:v>133.30000000000001</c:v>
                </c:pt>
                <c:pt idx="9">
                  <c:v>133.30000000000001</c:v>
                </c:pt>
                <c:pt idx="10">
                  <c:v>133.30000000000001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9EF-458D-B01C-545413A6BA41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середній бал по місту 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Лист1!$A$2:$A$12</c:f>
              <c:strCache>
                <c:ptCount val="11"/>
                <c:pt idx="0">
                  <c:v>ХЛ №13</c:v>
                </c:pt>
                <c:pt idx="1">
                  <c:v>ХЛ №18</c:v>
                </c:pt>
                <c:pt idx="2">
                  <c:v>ХЛ №57</c:v>
                </c:pt>
                <c:pt idx="3">
                  <c:v>ХЛ № 67</c:v>
                </c:pt>
                <c:pt idx="4">
                  <c:v>ХЛ №69</c:v>
                </c:pt>
                <c:pt idx="5">
                  <c:v>ХГ№86</c:v>
                </c:pt>
                <c:pt idx="6">
                  <c:v>ХЛ№87</c:v>
                </c:pt>
                <c:pt idx="7">
                  <c:v>  ХЛ №108</c:v>
                </c:pt>
                <c:pt idx="8">
                  <c:v>  ХЛ № 126</c:v>
                </c:pt>
                <c:pt idx="9">
                  <c:v> ХГ №136</c:v>
                </c:pt>
                <c:pt idx="10">
                  <c:v>ХЛ№152</c:v>
                </c:pt>
              </c:strCache>
            </c:strRef>
          </c:cat>
          <c:val>
            <c:numRef>
              <c:f>Лист1!$D$2:$D$12</c:f>
              <c:numCache>
                <c:formatCode>General</c:formatCode>
                <c:ptCount val="11"/>
                <c:pt idx="0">
                  <c:v>130.9</c:v>
                </c:pt>
                <c:pt idx="1">
                  <c:v>130.9</c:v>
                </c:pt>
                <c:pt idx="2">
                  <c:v>130.9</c:v>
                </c:pt>
                <c:pt idx="3">
                  <c:v>130.9</c:v>
                </c:pt>
                <c:pt idx="4">
                  <c:v>130.9</c:v>
                </c:pt>
                <c:pt idx="5">
                  <c:v>130.9</c:v>
                </c:pt>
                <c:pt idx="6">
                  <c:v>130.9</c:v>
                </c:pt>
                <c:pt idx="7">
                  <c:v>130.9</c:v>
                </c:pt>
                <c:pt idx="8">
                  <c:v>130.9</c:v>
                </c:pt>
                <c:pt idx="9">
                  <c:v>130.9</c:v>
                </c:pt>
                <c:pt idx="10">
                  <c:v>130.9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9EF-458D-B01C-545413A6BA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38956032"/>
        <c:axId val="70963968"/>
        <c:axId val="0"/>
      </c:bar3DChart>
      <c:catAx>
        <c:axId val="3895603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70963968"/>
        <c:crosses val="autoZero"/>
        <c:auto val="1"/>
        <c:lblAlgn val="ctr"/>
        <c:lblOffset val="100"/>
        <c:noMultiLvlLbl val="0"/>
      </c:catAx>
      <c:valAx>
        <c:axId val="7096396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895603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3.1386104667824245E-2"/>
          <c:y val="0.92070315284308479"/>
          <c:w val="0.94136833183710578"/>
          <c:h val="7.9296724623749787E-2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uk-UA"/>
              <a:t>Розподіл результатів НМТ з історії України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загальна!$B$72</c:f>
              <c:strCache>
                <c:ptCount val="1"/>
                <c:pt idx="0">
                  <c:v>100-119 балів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solidFill>
                <a:schemeClr val="accent6">
                  <a:lumMod val="20000"/>
                  <a:lumOff val="80000"/>
                </a:schemeClr>
              </a:solidFill>
              <a:ln>
                <a:solidFill>
                  <a:schemeClr val="accent6">
                    <a:lumMod val="20000"/>
                    <a:lumOff val="80000"/>
                  </a:schemeClr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загальна!$A$73:$A$82</c:f>
              <c:strCache>
                <c:ptCount val="10"/>
                <c:pt idx="0">
                  <c:v>Міська мережа</c:v>
                </c:pt>
                <c:pt idx="1">
                  <c:v>Індустріальний </c:v>
                </c:pt>
                <c:pt idx="2">
                  <c:v>Київський</c:v>
                </c:pt>
                <c:pt idx="3">
                  <c:v>Немишлянський</c:v>
                </c:pt>
                <c:pt idx="4">
                  <c:v>Новобаварський</c:v>
                </c:pt>
                <c:pt idx="5">
                  <c:v>Основ'янський</c:v>
                </c:pt>
                <c:pt idx="6">
                  <c:v>Салтівський</c:v>
                </c:pt>
                <c:pt idx="7">
                  <c:v>Слобідський</c:v>
                </c:pt>
                <c:pt idx="8">
                  <c:v>Холодногірський</c:v>
                </c:pt>
                <c:pt idx="9">
                  <c:v>Шевченківський</c:v>
                </c:pt>
              </c:strCache>
            </c:strRef>
          </c:cat>
          <c:val>
            <c:numRef>
              <c:f>загальна!$B$73:$B$82</c:f>
              <c:numCache>
                <c:formatCode>0.00</c:formatCode>
                <c:ptCount val="10"/>
                <c:pt idx="0">
                  <c:v>1.1200000000000001</c:v>
                </c:pt>
                <c:pt idx="1">
                  <c:v>2.39</c:v>
                </c:pt>
                <c:pt idx="2">
                  <c:v>2.15</c:v>
                </c:pt>
                <c:pt idx="3">
                  <c:v>2.52</c:v>
                </c:pt>
                <c:pt idx="4">
                  <c:v>2.19</c:v>
                </c:pt>
                <c:pt idx="5">
                  <c:v>1.39</c:v>
                </c:pt>
                <c:pt idx="6">
                  <c:v>1.43</c:v>
                </c:pt>
                <c:pt idx="7">
                  <c:v>2.64</c:v>
                </c:pt>
                <c:pt idx="8">
                  <c:v>1.97</c:v>
                </c:pt>
                <c:pt idx="9">
                  <c:v>1.71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41C-4E2C-B48E-5C33FEBBE09F}"/>
            </c:ext>
          </c:extLst>
        </c:ser>
        <c:ser>
          <c:idx val="1"/>
          <c:order val="1"/>
          <c:tx>
            <c:strRef>
              <c:f>загальна!$C$72</c:f>
              <c:strCache>
                <c:ptCount val="1"/>
                <c:pt idx="0">
                  <c:v>120-139 балів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>
                  <a:lumMod val="40000"/>
                  <a:lumOff val="60000"/>
                </a:schemeClr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загальна!$A$73:$A$82</c:f>
              <c:strCache>
                <c:ptCount val="10"/>
                <c:pt idx="0">
                  <c:v>Міська мережа</c:v>
                </c:pt>
                <c:pt idx="1">
                  <c:v>Індустріальний </c:v>
                </c:pt>
                <c:pt idx="2">
                  <c:v>Київський</c:v>
                </c:pt>
                <c:pt idx="3">
                  <c:v>Немишлянський</c:v>
                </c:pt>
                <c:pt idx="4">
                  <c:v>Новобаварський</c:v>
                </c:pt>
                <c:pt idx="5">
                  <c:v>Основ'янський</c:v>
                </c:pt>
                <c:pt idx="6">
                  <c:v>Салтівський</c:v>
                </c:pt>
                <c:pt idx="7">
                  <c:v>Слобідський</c:v>
                </c:pt>
                <c:pt idx="8">
                  <c:v>Холодногірський</c:v>
                </c:pt>
                <c:pt idx="9">
                  <c:v>Шевченківський</c:v>
                </c:pt>
              </c:strCache>
            </c:strRef>
          </c:cat>
          <c:val>
            <c:numRef>
              <c:f>загальна!$C$73:$C$82</c:f>
              <c:numCache>
                <c:formatCode>0.00</c:formatCode>
                <c:ptCount val="10"/>
                <c:pt idx="0">
                  <c:v>16.850000000000001</c:v>
                </c:pt>
                <c:pt idx="1">
                  <c:v>34.07</c:v>
                </c:pt>
                <c:pt idx="2">
                  <c:v>29.46</c:v>
                </c:pt>
                <c:pt idx="3">
                  <c:v>33.72</c:v>
                </c:pt>
                <c:pt idx="4">
                  <c:v>27.01</c:v>
                </c:pt>
                <c:pt idx="5">
                  <c:v>33.93</c:v>
                </c:pt>
                <c:pt idx="6">
                  <c:v>29.9</c:v>
                </c:pt>
                <c:pt idx="7">
                  <c:v>32.159999999999997</c:v>
                </c:pt>
                <c:pt idx="8">
                  <c:v>34.549999999999997</c:v>
                </c:pt>
                <c:pt idx="9">
                  <c:v>23.57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41C-4E2C-B48E-5C33FEBBE09F}"/>
            </c:ext>
          </c:extLst>
        </c:ser>
        <c:ser>
          <c:idx val="2"/>
          <c:order val="2"/>
          <c:tx>
            <c:strRef>
              <c:f>загальна!$D$72</c:f>
              <c:strCache>
                <c:ptCount val="1"/>
                <c:pt idx="0">
                  <c:v>140-159 балів</c:v>
                </c:pt>
              </c:strCache>
            </c:strRef>
          </c:tx>
          <c:spPr>
            <a:solidFill>
              <a:srgbClr val="CCCCFF"/>
            </a:solidFill>
            <a:ln>
              <a:solidFill>
                <a:srgbClr val="CCCCFF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загальна!$A$73:$A$82</c:f>
              <c:strCache>
                <c:ptCount val="10"/>
                <c:pt idx="0">
                  <c:v>Міська мережа</c:v>
                </c:pt>
                <c:pt idx="1">
                  <c:v>Індустріальний </c:v>
                </c:pt>
                <c:pt idx="2">
                  <c:v>Київський</c:v>
                </c:pt>
                <c:pt idx="3">
                  <c:v>Немишлянський</c:v>
                </c:pt>
                <c:pt idx="4">
                  <c:v>Новобаварський</c:v>
                </c:pt>
                <c:pt idx="5">
                  <c:v>Основ'янський</c:v>
                </c:pt>
                <c:pt idx="6">
                  <c:v>Салтівський</c:v>
                </c:pt>
                <c:pt idx="7">
                  <c:v>Слобідський</c:v>
                </c:pt>
                <c:pt idx="8">
                  <c:v>Холодногірський</c:v>
                </c:pt>
                <c:pt idx="9">
                  <c:v>Шевченківський</c:v>
                </c:pt>
              </c:strCache>
            </c:strRef>
          </c:cat>
          <c:val>
            <c:numRef>
              <c:f>загальна!$D$73:$D$82</c:f>
              <c:numCache>
                <c:formatCode>0.00</c:formatCode>
                <c:ptCount val="10"/>
                <c:pt idx="0">
                  <c:v>55.06</c:v>
                </c:pt>
                <c:pt idx="1">
                  <c:v>50.43</c:v>
                </c:pt>
                <c:pt idx="2">
                  <c:v>48.42</c:v>
                </c:pt>
                <c:pt idx="3">
                  <c:v>48.66</c:v>
                </c:pt>
                <c:pt idx="4">
                  <c:v>51.09</c:v>
                </c:pt>
                <c:pt idx="5">
                  <c:v>47.82</c:v>
                </c:pt>
                <c:pt idx="6">
                  <c:v>53.62</c:v>
                </c:pt>
                <c:pt idx="7">
                  <c:v>48.02</c:v>
                </c:pt>
                <c:pt idx="8">
                  <c:v>45.22</c:v>
                </c:pt>
                <c:pt idx="9">
                  <c:v>51.96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41C-4E2C-B48E-5C33FEBBE09F}"/>
            </c:ext>
          </c:extLst>
        </c:ser>
        <c:ser>
          <c:idx val="3"/>
          <c:order val="3"/>
          <c:tx>
            <c:strRef>
              <c:f>загальна!$E$72</c:f>
              <c:strCache>
                <c:ptCount val="1"/>
                <c:pt idx="0">
                  <c:v>160-179 балів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загальна!$A$73:$A$82</c:f>
              <c:strCache>
                <c:ptCount val="10"/>
                <c:pt idx="0">
                  <c:v>Міська мережа</c:v>
                </c:pt>
                <c:pt idx="1">
                  <c:v>Індустріальний </c:v>
                </c:pt>
                <c:pt idx="2">
                  <c:v>Київський</c:v>
                </c:pt>
                <c:pt idx="3">
                  <c:v>Немишлянський</c:v>
                </c:pt>
                <c:pt idx="4">
                  <c:v>Новобаварський</c:v>
                </c:pt>
                <c:pt idx="5">
                  <c:v>Основ'янський</c:v>
                </c:pt>
                <c:pt idx="6">
                  <c:v>Салтівський</c:v>
                </c:pt>
                <c:pt idx="7">
                  <c:v>Слобідський</c:v>
                </c:pt>
                <c:pt idx="8">
                  <c:v>Холодногірський</c:v>
                </c:pt>
                <c:pt idx="9">
                  <c:v>Шевченківський</c:v>
                </c:pt>
              </c:strCache>
            </c:strRef>
          </c:cat>
          <c:val>
            <c:numRef>
              <c:f>загальна!$E$73:$E$82</c:f>
              <c:numCache>
                <c:formatCode>0.00</c:formatCode>
                <c:ptCount val="10"/>
                <c:pt idx="0">
                  <c:v>17.98</c:v>
                </c:pt>
                <c:pt idx="1">
                  <c:v>7.67</c:v>
                </c:pt>
                <c:pt idx="2">
                  <c:v>13.91</c:v>
                </c:pt>
                <c:pt idx="3">
                  <c:v>11.41</c:v>
                </c:pt>
                <c:pt idx="4">
                  <c:v>13.87</c:v>
                </c:pt>
                <c:pt idx="5">
                  <c:v>11.11</c:v>
                </c:pt>
                <c:pt idx="6">
                  <c:v>10.67</c:v>
                </c:pt>
                <c:pt idx="7">
                  <c:v>12.33</c:v>
                </c:pt>
                <c:pt idx="8">
                  <c:v>13.76</c:v>
                </c:pt>
                <c:pt idx="9">
                  <c:v>15.35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41C-4E2C-B48E-5C33FEBBE09F}"/>
            </c:ext>
          </c:extLst>
        </c:ser>
        <c:ser>
          <c:idx val="4"/>
          <c:order val="4"/>
          <c:tx>
            <c:strRef>
              <c:f>загальна!$F$72</c:f>
              <c:strCache>
                <c:ptCount val="1"/>
                <c:pt idx="0">
                  <c:v>180-200 балів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загальна!$A$73:$A$82</c:f>
              <c:strCache>
                <c:ptCount val="10"/>
                <c:pt idx="0">
                  <c:v>Міська мережа</c:v>
                </c:pt>
                <c:pt idx="1">
                  <c:v>Індустріальний </c:v>
                </c:pt>
                <c:pt idx="2">
                  <c:v>Київський</c:v>
                </c:pt>
                <c:pt idx="3">
                  <c:v>Немишлянський</c:v>
                </c:pt>
                <c:pt idx="4">
                  <c:v>Новобаварський</c:v>
                </c:pt>
                <c:pt idx="5">
                  <c:v>Основ'янський</c:v>
                </c:pt>
                <c:pt idx="6">
                  <c:v>Салтівський</c:v>
                </c:pt>
                <c:pt idx="7">
                  <c:v>Слобідський</c:v>
                </c:pt>
                <c:pt idx="8">
                  <c:v>Холодногірський</c:v>
                </c:pt>
                <c:pt idx="9">
                  <c:v>Шевченківський</c:v>
                </c:pt>
              </c:strCache>
            </c:strRef>
          </c:cat>
          <c:val>
            <c:numRef>
              <c:f>загальна!$F$73:$F$82</c:f>
              <c:numCache>
                <c:formatCode>0.00</c:formatCode>
                <c:ptCount val="10"/>
                <c:pt idx="0">
                  <c:v>8.99</c:v>
                </c:pt>
                <c:pt idx="1">
                  <c:v>4.26</c:v>
                </c:pt>
                <c:pt idx="2">
                  <c:v>5.69</c:v>
                </c:pt>
                <c:pt idx="3">
                  <c:v>3.69</c:v>
                </c:pt>
                <c:pt idx="4">
                  <c:v>5.47</c:v>
                </c:pt>
                <c:pt idx="5">
                  <c:v>5.56</c:v>
                </c:pt>
                <c:pt idx="6">
                  <c:v>4.1900000000000004</c:v>
                </c:pt>
                <c:pt idx="7">
                  <c:v>4.7</c:v>
                </c:pt>
                <c:pt idx="8">
                  <c:v>4.49</c:v>
                </c:pt>
                <c:pt idx="9">
                  <c:v>7.42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41C-4E2C-B48E-5C33FEBBE09F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50570880"/>
        <c:axId val="150572416"/>
      </c:barChart>
      <c:catAx>
        <c:axId val="15057088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0572416"/>
        <c:crosses val="autoZero"/>
        <c:auto val="1"/>
        <c:lblAlgn val="ctr"/>
        <c:lblOffset val="100"/>
        <c:noMultiLvlLbl val="0"/>
      </c:catAx>
      <c:valAx>
        <c:axId val="150572416"/>
        <c:scaling>
          <c:orientation val="minMax"/>
          <c:max val="1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0570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1763635664038923E-2"/>
          <c:y val="3.5141193318183786E-2"/>
          <c:w val="0.92778589769139075"/>
          <c:h val="0.76076688460543485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середній бал з предмету по ЗЗСО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Лист1!$A$2:$A$12</c:f>
              <c:strCache>
                <c:ptCount val="11"/>
                <c:pt idx="0">
                  <c:v>ХЛ №13</c:v>
                </c:pt>
                <c:pt idx="1">
                  <c:v>ХЛ №18</c:v>
                </c:pt>
                <c:pt idx="2">
                  <c:v>ХЛ №57</c:v>
                </c:pt>
                <c:pt idx="3">
                  <c:v>ХЛ № 67</c:v>
                </c:pt>
                <c:pt idx="4">
                  <c:v>ХЛ №69</c:v>
                </c:pt>
                <c:pt idx="5">
                  <c:v>ХГ№86</c:v>
                </c:pt>
                <c:pt idx="6">
                  <c:v>ХЛ№87</c:v>
                </c:pt>
                <c:pt idx="7">
                  <c:v>  ХЛ №108</c:v>
                </c:pt>
                <c:pt idx="8">
                  <c:v>  ХЛ № 126</c:v>
                </c:pt>
                <c:pt idx="9">
                  <c:v> ХГ №136</c:v>
                </c:pt>
                <c:pt idx="10">
                  <c:v>ХЛ№152</c:v>
                </c:pt>
              </c:strCache>
            </c:strRef>
          </c:cat>
          <c:val>
            <c:numRef>
              <c:f>Лист1!$B$2:$B$12</c:f>
              <c:numCache>
                <c:formatCode>General</c:formatCode>
                <c:ptCount val="11"/>
                <c:pt idx="0">
                  <c:v>144.4</c:v>
                </c:pt>
                <c:pt idx="1">
                  <c:v>145.69999999999999</c:v>
                </c:pt>
                <c:pt idx="2">
                  <c:v>145</c:v>
                </c:pt>
                <c:pt idx="3">
                  <c:v>137.19999999999999</c:v>
                </c:pt>
                <c:pt idx="4">
                  <c:v>141.1</c:v>
                </c:pt>
                <c:pt idx="5">
                  <c:v>145.1</c:v>
                </c:pt>
                <c:pt idx="6">
                  <c:v>153.1</c:v>
                </c:pt>
                <c:pt idx="7">
                  <c:v>151.6</c:v>
                </c:pt>
                <c:pt idx="8">
                  <c:v>142.6</c:v>
                </c:pt>
                <c:pt idx="9">
                  <c:v>137.30000000000001</c:v>
                </c:pt>
                <c:pt idx="10">
                  <c:v>149.69999999999999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8EC-435F-A0B2-33C3233AE084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середній бал з предмету по району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Лист1!$A$2:$A$12</c:f>
              <c:strCache>
                <c:ptCount val="11"/>
                <c:pt idx="0">
                  <c:v>ХЛ №13</c:v>
                </c:pt>
                <c:pt idx="1">
                  <c:v>ХЛ №18</c:v>
                </c:pt>
                <c:pt idx="2">
                  <c:v>ХЛ №57</c:v>
                </c:pt>
                <c:pt idx="3">
                  <c:v>ХЛ № 67</c:v>
                </c:pt>
                <c:pt idx="4">
                  <c:v>ХЛ №69</c:v>
                </c:pt>
                <c:pt idx="5">
                  <c:v>ХГ№86</c:v>
                </c:pt>
                <c:pt idx="6">
                  <c:v>ХЛ№87</c:v>
                </c:pt>
                <c:pt idx="7">
                  <c:v>  ХЛ №108</c:v>
                </c:pt>
                <c:pt idx="8">
                  <c:v>  ХЛ № 126</c:v>
                </c:pt>
                <c:pt idx="9">
                  <c:v> ХГ №136</c:v>
                </c:pt>
                <c:pt idx="10">
                  <c:v>ХЛ№152</c:v>
                </c:pt>
              </c:strCache>
            </c:strRef>
          </c:cat>
          <c:val>
            <c:numRef>
              <c:f>Лист1!$C$2:$C$12</c:f>
              <c:numCache>
                <c:formatCode>General</c:formatCode>
                <c:ptCount val="11"/>
                <c:pt idx="0">
                  <c:v>144.80000000000001</c:v>
                </c:pt>
                <c:pt idx="1">
                  <c:v>144.80000000000001</c:v>
                </c:pt>
                <c:pt idx="2">
                  <c:v>144.80000000000001</c:v>
                </c:pt>
                <c:pt idx="3">
                  <c:v>144.80000000000001</c:v>
                </c:pt>
                <c:pt idx="4">
                  <c:v>144.80000000000001</c:v>
                </c:pt>
                <c:pt idx="5">
                  <c:v>144.80000000000001</c:v>
                </c:pt>
                <c:pt idx="6">
                  <c:v>144.80000000000001</c:v>
                </c:pt>
                <c:pt idx="7">
                  <c:v>144.80000000000001</c:v>
                </c:pt>
                <c:pt idx="8">
                  <c:v>144.80000000000001</c:v>
                </c:pt>
                <c:pt idx="9">
                  <c:v>144.80000000000001</c:v>
                </c:pt>
                <c:pt idx="10">
                  <c:v>144.80000000000001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8EC-435F-A0B2-33C3233AE084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середній бал по місту 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Лист1!$A$2:$A$12</c:f>
              <c:strCache>
                <c:ptCount val="11"/>
                <c:pt idx="0">
                  <c:v>ХЛ №13</c:v>
                </c:pt>
                <c:pt idx="1">
                  <c:v>ХЛ №18</c:v>
                </c:pt>
                <c:pt idx="2">
                  <c:v>ХЛ №57</c:v>
                </c:pt>
                <c:pt idx="3">
                  <c:v>ХЛ № 67</c:v>
                </c:pt>
                <c:pt idx="4">
                  <c:v>ХЛ №69</c:v>
                </c:pt>
                <c:pt idx="5">
                  <c:v>ХГ№86</c:v>
                </c:pt>
                <c:pt idx="6">
                  <c:v>ХЛ№87</c:v>
                </c:pt>
                <c:pt idx="7">
                  <c:v>  ХЛ №108</c:v>
                </c:pt>
                <c:pt idx="8">
                  <c:v>  ХЛ № 126</c:v>
                </c:pt>
                <c:pt idx="9">
                  <c:v> ХГ №136</c:v>
                </c:pt>
                <c:pt idx="10">
                  <c:v>ХЛ№152</c:v>
                </c:pt>
              </c:strCache>
            </c:strRef>
          </c:cat>
          <c:val>
            <c:numRef>
              <c:f>Лист1!$D$2:$D$12</c:f>
              <c:numCache>
                <c:formatCode>General</c:formatCode>
                <c:ptCount val="11"/>
                <c:pt idx="0">
                  <c:v>145.5</c:v>
                </c:pt>
                <c:pt idx="1">
                  <c:v>145.5</c:v>
                </c:pt>
                <c:pt idx="2">
                  <c:v>145.5</c:v>
                </c:pt>
                <c:pt idx="3">
                  <c:v>145.5</c:v>
                </c:pt>
                <c:pt idx="4">
                  <c:v>145.5</c:v>
                </c:pt>
                <c:pt idx="5">
                  <c:v>145.5</c:v>
                </c:pt>
                <c:pt idx="6">
                  <c:v>145.5</c:v>
                </c:pt>
                <c:pt idx="7">
                  <c:v>145.5</c:v>
                </c:pt>
                <c:pt idx="8">
                  <c:v>145.5</c:v>
                </c:pt>
                <c:pt idx="9">
                  <c:v>145.5</c:v>
                </c:pt>
                <c:pt idx="10">
                  <c:v>145.5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8EC-435F-A0B2-33C3233AE0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01869056"/>
        <c:axId val="101870592"/>
        <c:axId val="0"/>
      </c:bar3DChart>
      <c:catAx>
        <c:axId val="10186905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01870592"/>
        <c:crosses val="autoZero"/>
        <c:auto val="1"/>
        <c:lblAlgn val="ctr"/>
        <c:lblOffset val="100"/>
        <c:noMultiLvlLbl val="0"/>
      </c:catAx>
      <c:valAx>
        <c:axId val="10187059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0186905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3.1386104667824245E-2"/>
          <c:y val="0.92070315284308479"/>
          <c:w val="0.96192965598638092"/>
          <c:h val="7.9296724623749787E-2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uk-UA" b="1" dirty="0">
                <a:solidFill>
                  <a:sysClr val="windowText" lastClr="000000"/>
                </a:solidFill>
              </a:rPr>
              <a:t>Середні</a:t>
            </a:r>
            <a:r>
              <a:rPr lang="uk-UA" b="1" baseline="0" dirty="0">
                <a:solidFill>
                  <a:sysClr val="windowText" lastClr="000000"/>
                </a:solidFill>
              </a:rPr>
              <a:t> бали з вибіркових предметів НМТ-2024</a:t>
            </a:r>
            <a:endParaRPr lang="uk-UA" b="1" dirty="0">
              <a:solidFill>
                <a:sysClr val="windowText" lastClr="000000"/>
              </a:solidFill>
            </a:endParaRP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Лист7!$B$24</c:f>
              <c:strCache>
                <c:ptCount val="1"/>
                <c:pt idx="0">
                  <c:v>Україна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Лист7!$A$25:$A$27</c:f>
              <c:strCache>
                <c:ptCount val="3"/>
                <c:pt idx="0">
                  <c:v>Іноземні мови</c:v>
                </c:pt>
                <c:pt idx="1">
                  <c:v>Біологія</c:v>
                </c:pt>
                <c:pt idx="2">
                  <c:v>Географія</c:v>
                </c:pt>
              </c:strCache>
            </c:strRef>
          </c:cat>
          <c:val>
            <c:numRef>
              <c:f>Лист7!$B$25:$B$27</c:f>
              <c:numCache>
                <c:formatCode>General</c:formatCode>
                <c:ptCount val="3"/>
                <c:pt idx="0">
                  <c:v>150.4</c:v>
                </c:pt>
                <c:pt idx="1">
                  <c:v>145.63</c:v>
                </c:pt>
                <c:pt idx="2">
                  <c:v>142.4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DD0-4AF2-BE38-8693400DC20B}"/>
            </c:ext>
          </c:extLst>
        </c:ser>
        <c:ser>
          <c:idx val="1"/>
          <c:order val="1"/>
          <c:tx>
            <c:strRef>
              <c:f>Лист7!$C$24</c:f>
              <c:strCache>
                <c:ptCount val="1"/>
                <c:pt idx="0">
                  <c:v>Харківська область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Лист7!$A$25:$A$27</c:f>
              <c:strCache>
                <c:ptCount val="3"/>
                <c:pt idx="0">
                  <c:v>Іноземні мови</c:v>
                </c:pt>
                <c:pt idx="1">
                  <c:v>Біологія</c:v>
                </c:pt>
                <c:pt idx="2">
                  <c:v>Географія</c:v>
                </c:pt>
              </c:strCache>
            </c:strRef>
          </c:cat>
          <c:val>
            <c:numRef>
              <c:f>Лист7!$C$25:$C$27</c:f>
              <c:numCache>
                <c:formatCode>General</c:formatCode>
                <c:ptCount val="3"/>
                <c:pt idx="0">
                  <c:v>149</c:v>
                </c:pt>
                <c:pt idx="1">
                  <c:v>145.19999999999999</c:v>
                </c:pt>
                <c:pt idx="2">
                  <c:v>142.4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DD0-4AF2-BE38-8693400DC20B}"/>
            </c:ext>
          </c:extLst>
        </c:ser>
        <c:ser>
          <c:idx val="2"/>
          <c:order val="2"/>
          <c:tx>
            <c:strRef>
              <c:f>Лист7!$D$24</c:f>
              <c:strCache>
                <c:ptCount val="1"/>
                <c:pt idx="0">
                  <c:v>м.Харків</c:v>
                </c:pt>
              </c:strCache>
            </c:strRef>
          </c:tx>
          <c:spPr>
            <a:solidFill>
              <a:srgbClr val="92D050"/>
            </a:solidFill>
            <a:ln>
              <a:solidFill>
                <a:srgbClr val="92D05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Лист7!$A$25:$A$27</c:f>
              <c:strCache>
                <c:ptCount val="3"/>
                <c:pt idx="0">
                  <c:v>Іноземні мови</c:v>
                </c:pt>
                <c:pt idx="1">
                  <c:v>Біологія</c:v>
                </c:pt>
                <c:pt idx="2">
                  <c:v>Географія</c:v>
                </c:pt>
              </c:strCache>
            </c:strRef>
          </c:cat>
          <c:val>
            <c:numRef>
              <c:f>Лист7!$D$25:$D$27</c:f>
              <c:numCache>
                <c:formatCode>General</c:formatCode>
                <c:ptCount val="3"/>
                <c:pt idx="0">
                  <c:v>150.69999999999999</c:v>
                </c:pt>
                <c:pt idx="1">
                  <c:v>150.1</c:v>
                </c:pt>
                <c:pt idx="2">
                  <c:v>144.30000000000001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DD0-4AF2-BE38-8693400DC20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55285376"/>
        <c:axId val="155286912"/>
      </c:barChart>
      <c:catAx>
        <c:axId val="155285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5286912"/>
        <c:crosses val="autoZero"/>
        <c:auto val="1"/>
        <c:lblAlgn val="ctr"/>
        <c:lblOffset val="100"/>
        <c:noMultiLvlLbl val="0"/>
      </c:catAx>
      <c:valAx>
        <c:axId val="155286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5285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uk-UA"/>
              <a:t>Розподіл результатів НМТ з іноземної мови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'загальна 2'!$S$2</c:f>
              <c:strCache>
                <c:ptCount val="1"/>
                <c:pt idx="0">
                  <c:v>100-119 балів</c:v>
                </c:pt>
              </c:strCache>
            </c:strRef>
          </c:tx>
          <c:spPr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'загальна 2'!$R$3:$R$12</c:f>
              <c:strCache>
                <c:ptCount val="10"/>
                <c:pt idx="0">
                  <c:v>Міська мережа</c:v>
                </c:pt>
                <c:pt idx="1">
                  <c:v>Індустріальний </c:v>
                </c:pt>
                <c:pt idx="2">
                  <c:v>Київський</c:v>
                </c:pt>
                <c:pt idx="3">
                  <c:v>Немишлянський</c:v>
                </c:pt>
                <c:pt idx="4">
                  <c:v>Новобаварський</c:v>
                </c:pt>
                <c:pt idx="5">
                  <c:v>Основ'янський</c:v>
                </c:pt>
                <c:pt idx="6">
                  <c:v>Салтівський</c:v>
                </c:pt>
                <c:pt idx="7">
                  <c:v>Слобідський</c:v>
                </c:pt>
                <c:pt idx="8">
                  <c:v>Холодногірський</c:v>
                </c:pt>
                <c:pt idx="9">
                  <c:v>Шевченківський</c:v>
                </c:pt>
              </c:strCache>
            </c:strRef>
          </c:cat>
          <c:val>
            <c:numRef>
              <c:f>'загальна 2'!$S$3:$S$12</c:f>
              <c:numCache>
                <c:formatCode>0.00</c:formatCode>
                <c:ptCount val="10"/>
                <c:pt idx="0">
                  <c:v>1.61</c:v>
                </c:pt>
                <c:pt idx="1">
                  <c:v>9.6</c:v>
                </c:pt>
                <c:pt idx="2">
                  <c:v>5.71</c:v>
                </c:pt>
                <c:pt idx="3">
                  <c:v>6.08</c:v>
                </c:pt>
                <c:pt idx="4">
                  <c:v>7.29</c:v>
                </c:pt>
                <c:pt idx="5">
                  <c:v>7.34</c:v>
                </c:pt>
                <c:pt idx="6">
                  <c:v>8.34</c:v>
                </c:pt>
                <c:pt idx="7">
                  <c:v>9.64</c:v>
                </c:pt>
                <c:pt idx="8">
                  <c:v>8.56</c:v>
                </c:pt>
                <c:pt idx="9">
                  <c:v>3.53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F22-4DE4-ADA0-F5DF40840FF1}"/>
            </c:ext>
          </c:extLst>
        </c:ser>
        <c:ser>
          <c:idx val="1"/>
          <c:order val="1"/>
          <c:tx>
            <c:strRef>
              <c:f>'загальна 2'!$T$2</c:f>
              <c:strCache>
                <c:ptCount val="1"/>
                <c:pt idx="0">
                  <c:v>120-139 балів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'загальна 2'!$R$3:$R$12</c:f>
              <c:strCache>
                <c:ptCount val="10"/>
                <c:pt idx="0">
                  <c:v>Міська мережа</c:v>
                </c:pt>
                <c:pt idx="1">
                  <c:v>Індустріальний </c:v>
                </c:pt>
                <c:pt idx="2">
                  <c:v>Київський</c:v>
                </c:pt>
                <c:pt idx="3">
                  <c:v>Немишлянський</c:v>
                </c:pt>
                <c:pt idx="4">
                  <c:v>Новобаварський</c:v>
                </c:pt>
                <c:pt idx="5">
                  <c:v>Основ'янський</c:v>
                </c:pt>
                <c:pt idx="6">
                  <c:v>Салтівський</c:v>
                </c:pt>
                <c:pt idx="7">
                  <c:v>Слобідський</c:v>
                </c:pt>
                <c:pt idx="8">
                  <c:v>Холодногірський</c:v>
                </c:pt>
                <c:pt idx="9">
                  <c:v>Шевченківський</c:v>
                </c:pt>
              </c:strCache>
            </c:strRef>
          </c:cat>
          <c:val>
            <c:numRef>
              <c:f>'загальна 2'!$T$3:$T$12</c:f>
              <c:numCache>
                <c:formatCode>0.00</c:formatCode>
                <c:ptCount val="10"/>
                <c:pt idx="0">
                  <c:v>4.84</c:v>
                </c:pt>
                <c:pt idx="1">
                  <c:v>17.8</c:v>
                </c:pt>
                <c:pt idx="2">
                  <c:v>11.91</c:v>
                </c:pt>
                <c:pt idx="3">
                  <c:v>17.989999999999998</c:v>
                </c:pt>
                <c:pt idx="4">
                  <c:v>10.94</c:v>
                </c:pt>
                <c:pt idx="5">
                  <c:v>16.100000000000001</c:v>
                </c:pt>
                <c:pt idx="6">
                  <c:v>13.51</c:v>
                </c:pt>
                <c:pt idx="7">
                  <c:v>13.9</c:v>
                </c:pt>
                <c:pt idx="8">
                  <c:v>22.97</c:v>
                </c:pt>
                <c:pt idx="9">
                  <c:v>9.6999999999999993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F22-4DE4-ADA0-F5DF40840FF1}"/>
            </c:ext>
          </c:extLst>
        </c:ser>
        <c:ser>
          <c:idx val="2"/>
          <c:order val="2"/>
          <c:tx>
            <c:strRef>
              <c:f>'загальна 2'!$U$2</c:f>
              <c:strCache>
                <c:ptCount val="1"/>
                <c:pt idx="0">
                  <c:v>140-159 балів</c:v>
                </c:pt>
              </c:strCache>
            </c:strRef>
          </c:tx>
          <c:spPr>
            <a:solidFill>
              <a:srgbClr val="CCCCFF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'загальна 2'!$R$3:$R$12</c:f>
              <c:strCache>
                <c:ptCount val="10"/>
                <c:pt idx="0">
                  <c:v>Міська мережа</c:v>
                </c:pt>
                <c:pt idx="1">
                  <c:v>Індустріальний </c:v>
                </c:pt>
                <c:pt idx="2">
                  <c:v>Київський</c:v>
                </c:pt>
                <c:pt idx="3">
                  <c:v>Немишлянський</c:v>
                </c:pt>
                <c:pt idx="4">
                  <c:v>Новобаварський</c:v>
                </c:pt>
                <c:pt idx="5">
                  <c:v>Основ'янський</c:v>
                </c:pt>
                <c:pt idx="6">
                  <c:v>Салтівський</c:v>
                </c:pt>
                <c:pt idx="7">
                  <c:v>Слобідський</c:v>
                </c:pt>
                <c:pt idx="8">
                  <c:v>Холодногірський</c:v>
                </c:pt>
                <c:pt idx="9">
                  <c:v>Шевченківський</c:v>
                </c:pt>
              </c:strCache>
            </c:strRef>
          </c:cat>
          <c:val>
            <c:numRef>
              <c:f>'загальна 2'!$U$3:$U$12</c:f>
              <c:numCache>
                <c:formatCode>0.00</c:formatCode>
                <c:ptCount val="10"/>
                <c:pt idx="0">
                  <c:v>32.26</c:v>
                </c:pt>
                <c:pt idx="1">
                  <c:v>50.56</c:v>
                </c:pt>
                <c:pt idx="2">
                  <c:v>47.8</c:v>
                </c:pt>
                <c:pt idx="3">
                  <c:v>50.26</c:v>
                </c:pt>
                <c:pt idx="4">
                  <c:v>48.96</c:v>
                </c:pt>
                <c:pt idx="5">
                  <c:v>50</c:v>
                </c:pt>
                <c:pt idx="6">
                  <c:v>50.99</c:v>
                </c:pt>
                <c:pt idx="7">
                  <c:v>48.43</c:v>
                </c:pt>
                <c:pt idx="8">
                  <c:v>42.79</c:v>
                </c:pt>
                <c:pt idx="9">
                  <c:v>44.84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F22-4DE4-ADA0-F5DF40840FF1}"/>
            </c:ext>
          </c:extLst>
        </c:ser>
        <c:ser>
          <c:idx val="3"/>
          <c:order val="3"/>
          <c:tx>
            <c:strRef>
              <c:f>'загальна 2'!$V$2</c:f>
              <c:strCache>
                <c:ptCount val="1"/>
                <c:pt idx="0">
                  <c:v>160-179 балів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'загальна 2'!$R$3:$R$12</c:f>
              <c:strCache>
                <c:ptCount val="10"/>
                <c:pt idx="0">
                  <c:v>Міська мережа</c:v>
                </c:pt>
                <c:pt idx="1">
                  <c:v>Індустріальний </c:v>
                </c:pt>
                <c:pt idx="2">
                  <c:v>Київський</c:v>
                </c:pt>
                <c:pt idx="3">
                  <c:v>Немишлянський</c:v>
                </c:pt>
                <c:pt idx="4">
                  <c:v>Новобаварський</c:v>
                </c:pt>
                <c:pt idx="5">
                  <c:v>Основ'янський</c:v>
                </c:pt>
                <c:pt idx="6">
                  <c:v>Салтівський</c:v>
                </c:pt>
                <c:pt idx="7">
                  <c:v>Слобідський</c:v>
                </c:pt>
                <c:pt idx="8">
                  <c:v>Холодногірський</c:v>
                </c:pt>
                <c:pt idx="9">
                  <c:v>Шевченківський</c:v>
                </c:pt>
              </c:strCache>
            </c:strRef>
          </c:cat>
          <c:val>
            <c:numRef>
              <c:f>'загальна 2'!$V$3:$V$12</c:f>
              <c:numCache>
                <c:formatCode>0.00</c:formatCode>
                <c:ptCount val="10"/>
                <c:pt idx="0">
                  <c:v>38.71</c:v>
                </c:pt>
                <c:pt idx="1">
                  <c:v>13.56</c:v>
                </c:pt>
                <c:pt idx="2">
                  <c:v>24.14</c:v>
                </c:pt>
                <c:pt idx="3">
                  <c:v>32</c:v>
                </c:pt>
                <c:pt idx="4">
                  <c:v>23.96</c:v>
                </c:pt>
                <c:pt idx="5">
                  <c:v>19.489999999999998</c:v>
                </c:pt>
                <c:pt idx="6">
                  <c:v>18.28</c:v>
                </c:pt>
                <c:pt idx="7">
                  <c:v>18.39</c:v>
                </c:pt>
                <c:pt idx="8">
                  <c:v>19.82</c:v>
                </c:pt>
                <c:pt idx="9">
                  <c:v>26.95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F22-4DE4-ADA0-F5DF40840FF1}"/>
            </c:ext>
          </c:extLst>
        </c:ser>
        <c:ser>
          <c:idx val="4"/>
          <c:order val="4"/>
          <c:tx>
            <c:strRef>
              <c:f>'загальна 2'!$W$2</c:f>
              <c:strCache>
                <c:ptCount val="1"/>
                <c:pt idx="0">
                  <c:v>180-200 балів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'загальна 2'!$R$3:$R$12</c:f>
              <c:strCache>
                <c:ptCount val="10"/>
                <c:pt idx="0">
                  <c:v>Міська мережа</c:v>
                </c:pt>
                <c:pt idx="1">
                  <c:v>Індустріальний </c:v>
                </c:pt>
                <c:pt idx="2">
                  <c:v>Київський</c:v>
                </c:pt>
                <c:pt idx="3">
                  <c:v>Немишлянський</c:v>
                </c:pt>
                <c:pt idx="4">
                  <c:v>Новобаварський</c:v>
                </c:pt>
                <c:pt idx="5">
                  <c:v>Основ'янський</c:v>
                </c:pt>
                <c:pt idx="6">
                  <c:v>Салтівський</c:v>
                </c:pt>
                <c:pt idx="7">
                  <c:v>Слобідський</c:v>
                </c:pt>
                <c:pt idx="8">
                  <c:v>Холодногірський</c:v>
                </c:pt>
                <c:pt idx="9">
                  <c:v>Шевченківський</c:v>
                </c:pt>
              </c:strCache>
            </c:strRef>
          </c:cat>
          <c:val>
            <c:numRef>
              <c:f>'загальна 2'!$W$3:$W$12</c:f>
              <c:numCache>
                <c:formatCode>0.00</c:formatCode>
                <c:ptCount val="10"/>
                <c:pt idx="0">
                  <c:v>19.350000000000001</c:v>
                </c:pt>
                <c:pt idx="1">
                  <c:v>6.21</c:v>
                </c:pt>
                <c:pt idx="2">
                  <c:v>8.81</c:v>
                </c:pt>
                <c:pt idx="3">
                  <c:v>8.4700000000000006</c:v>
                </c:pt>
                <c:pt idx="4">
                  <c:v>7.29</c:v>
                </c:pt>
                <c:pt idx="5">
                  <c:v>6.5</c:v>
                </c:pt>
                <c:pt idx="6">
                  <c:v>8.08</c:v>
                </c:pt>
                <c:pt idx="7">
                  <c:v>8.74</c:v>
                </c:pt>
                <c:pt idx="8">
                  <c:v>2.7</c:v>
                </c:pt>
                <c:pt idx="9">
                  <c:v>14.11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F22-4DE4-ADA0-F5DF40840FF1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100"/>
        <c:axId val="149234048"/>
        <c:axId val="149235584"/>
      </c:barChart>
      <c:catAx>
        <c:axId val="14923404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9235584"/>
        <c:crosses val="autoZero"/>
        <c:auto val="1"/>
        <c:lblAlgn val="ctr"/>
        <c:lblOffset val="100"/>
        <c:noMultiLvlLbl val="0"/>
      </c:catAx>
      <c:valAx>
        <c:axId val="149235584"/>
        <c:scaling>
          <c:orientation val="minMax"/>
          <c:max val="1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9234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en-US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1763635664038923E-2"/>
          <c:y val="3.5141193318183786E-2"/>
          <c:w val="0.92778589769139075"/>
          <c:h val="0.76076688460543485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середній бал з предмету по ЗЗСО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Лист1!$A$2:$A$12</c:f>
              <c:strCache>
                <c:ptCount val="11"/>
                <c:pt idx="0">
                  <c:v>ХЛ №13</c:v>
                </c:pt>
                <c:pt idx="1">
                  <c:v>ХЛ №18</c:v>
                </c:pt>
                <c:pt idx="2">
                  <c:v>ХЛ №57</c:v>
                </c:pt>
                <c:pt idx="3">
                  <c:v>ХЛ № 67</c:v>
                </c:pt>
                <c:pt idx="4">
                  <c:v>ХЛ №69</c:v>
                </c:pt>
                <c:pt idx="5">
                  <c:v>ХГ№86</c:v>
                </c:pt>
                <c:pt idx="6">
                  <c:v>ХЛ№87</c:v>
                </c:pt>
                <c:pt idx="7">
                  <c:v>  ХЛ №108</c:v>
                </c:pt>
                <c:pt idx="8">
                  <c:v>  ХЛ № 126</c:v>
                </c:pt>
                <c:pt idx="9">
                  <c:v> ХГ №136</c:v>
                </c:pt>
                <c:pt idx="10">
                  <c:v>ХЛ№152</c:v>
                </c:pt>
              </c:strCache>
            </c:strRef>
          </c:cat>
          <c:val>
            <c:numRef>
              <c:f>Лист1!$B$2:$B$12</c:f>
              <c:numCache>
                <c:formatCode>General</c:formatCode>
                <c:ptCount val="11"/>
                <c:pt idx="0">
                  <c:v>145.69999999999999</c:v>
                </c:pt>
                <c:pt idx="1">
                  <c:v>162.9</c:v>
                </c:pt>
                <c:pt idx="2">
                  <c:v>140.80000000000001</c:v>
                </c:pt>
                <c:pt idx="3">
                  <c:v>135.30000000000001</c:v>
                </c:pt>
                <c:pt idx="4">
                  <c:v>134.80000000000001</c:v>
                </c:pt>
                <c:pt idx="5">
                  <c:v>150.9</c:v>
                </c:pt>
                <c:pt idx="6">
                  <c:v>151.5</c:v>
                </c:pt>
                <c:pt idx="7">
                  <c:v>157.5</c:v>
                </c:pt>
                <c:pt idx="8">
                  <c:v>149.69999999999999</c:v>
                </c:pt>
                <c:pt idx="9">
                  <c:v>135.1</c:v>
                </c:pt>
                <c:pt idx="10">
                  <c:v>147.30000000000001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32A-499C-A913-189B64F12A2D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середній бал з предмету по району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"/>
                  <c:y val="0.1253598115122979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32A-499C-A913-189B64F12A2D}"/>
                </c:ext>
              </c:extLst>
            </c:dLbl>
            <c:dLbl>
              <c:idx val="2"/>
              <c:layout>
                <c:manualLayout>
                  <c:x val="3.7692951609765107E-17"/>
                  <c:y val="0.1205382803002867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32A-499C-A913-189B64F12A2D}"/>
                </c:ext>
              </c:extLst>
            </c:dLbl>
            <c:dLbl>
              <c:idx val="3"/>
              <c:layout>
                <c:manualLayout>
                  <c:x val="0"/>
                  <c:y val="0.1398244051483324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32A-499C-A913-189B64F12A2D}"/>
                </c:ext>
              </c:extLst>
            </c:dLbl>
            <c:dLbl>
              <c:idx val="4"/>
              <c:layout>
                <c:manualLayout>
                  <c:x val="4.1120058591226786E-3"/>
                  <c:y val="0.1398244051483324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32A-499C-A913-189B64F12A2D}"/>
                </c:ext>
              </c:extLst>
            </c:dLbl>
            <c:dLbl>
              <c:idx val="5"/>
              <c:layout>
                <c:manualLayout>
                  <c:x val="0"/>
                  <c:y val="7.23229681801718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32A-499C-A913-189B64F12A2D}"/>
                </c:ext>
              </c:extLst>
            </c:dLbl>
            <c:dLbl>
              <c:idx val="6"/>
              <c:layout>
                <c:manualLayout>
                  <c:x val="2.0560029295614147E-3"/>
                  <c:y val="0.1060736866642522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B32A-499C-A913-189B64F12A2D}"/>
                </c:ext>
              </c:extLst>
            </c:dLbl>
            <c:dLbl>
              <c:idx val="7"/>
              <c:layout>
                <c:manualLayout>
                  <c:x val="4.112005859122604E-3"/>
                  <c:y val="0.1108952178762635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B32A-499C-A913-189B64F12A2D}"/>
                </c:ext>
              </c:extLst>
            </c:dLbl>
            <c:dLbl>
              <c:idx val="9"/>
              <c:layout>
                <c:manualLayout>
                  <c:x val="2.0560029295613397E-3"/>
                  <c:y val="0.1108952178762635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B32A-499C-A913-189B64F12A2D}"/>
                </c:ext>
              </c:extLst>
            </c:dLbl>
            <c:dLbl>
              <c:idx val="10"/>
              <c:layout>
                <c:manualLayout>
                  <c:x val="2.0560029295613397E-3"/>
                  <c:y val="9.6430624240229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B32A-499C-A913-189B64F12A2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Лист1!$A$2:$A$12</c:f>
              <c:strCache>
                <c:ptCount val="11"/>
                <c:pt idx="0">
                  <c:v>ХЛ №13</c:v>
                </c:pt>
                <c:pt idx="1">
                  <c:v>ХЛ №18</c:v>
                </c:pt>
                <c:pt idx="2">
                  <c:v>ХЛ №57</c:v>
                </c:pt>
                <c:pt idx="3">
                  <c:v>ХЛ № 67</c:v>
                </c:pt>
                <c:pt idx="4">
                  <c:v>ХЛ №69</c:v>
                </c:pt>
                <c:pt idx="5">
                  <c:v>ХГ№86</c:v>
                </c:pt>
                <c:pt idx="6">
                  <c:v>ХЛ№87</c:v>
                </c:pt>
                <c:pt idx="7">
                  <c:v>  ХЛ №108</c:v>
                </c:pt>
                <c:pt idx="8">
                  <c:v>  ХЛ № 126</c:v>
                </c:pt>
                <c:pt idx="9">
                  <c:v> ХГ №136</c:v>
                </c:pt>
                <c:pt idx="10">
                  <c:v>ХЛ№152</c:v>
                </c:pt>
              </c:strCache>
            </c:strRef>
          </c:cat>
          <c:val>
            <c:numRef>
              <c:f>Лист1!$C$2:$C$12</c:f>
              <c:numCache>
                <c:formatCode>General</c:formatCode>
                <c:ptCount val="11"/>
                <c:pt idx="0">
                  <c:v>133.69999999999999</c:v>
                </c:pt>
                <c:pt idx="1">
                  <c:v>133.69999999999999</c:v>
                </c:pt>
                <c:pt idx="2">
                  <c:v>133.69999999999999</c:v>
                </c:pt>
                <c:pt idx="3">
                  <c:v>133.69999999999999</c:v>
                </c:pt>
                <c:pt idx="4">
                  <c:v>133.69999999999999</c:v>
                </c:pt>
                <c:pt idx="5">
                  <c:v>133.69999999999999</c:v>
                </c:pt>
                <c:pt idx="6">
                  <c:v>133.69999999999999</c:v>
                </c:pt>
                <c:pt idx="7">
                  <c:v>133.69999999999999</c:v>
                </c:pt>
                <c:pt idx="8">
                  <c:v>133.69999999999999</c:v>
                </c:pt>
                <c:pt idx="9">
                  <c:v>133.69999999999999</c:v>
                </c:pt>
                <c:pt idx="10">
                  <c:v>133.69999999999999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B32A-499C-A913-189B64F12A2D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середній бал по місту 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Лист1!$A$2:$A$12</c:f>
              <c:strCache>
                <c:ptCount val="11"/>
                <c:pt idx="0">
                  <c:v>ХЛ №13</c:v>
                </c:pt>
                <c:pt idx="1">
                  <c:v>ХЛ №18</c:v>
                </c:pt>
                <c:pt idx="2">
                  <c:v>ХЛ №57</c:v>
                </c:pt>
                <c:pt idx="3">
                  <c:v>ХЛ № 67</c:v>
                </c:pt>
                <c:pt idx="4">
                  <c:v>ХЛ №69</c:v>
                </c:pt>
                <c:pt idx="5">
                  <c:v>ХГ№86</c:v>
                </c:pt>
                <c:pt idx="6">
                  <c:v>ХЛ№87</c:v>
                </c:pt>
                <c:pt idx="7">
                  <c:v>  ХЛ №108</c:v>
                </c:pt>
                <c:pt idx="8">
                  <c:v>  ХЛ № 126</c:v>
                </c:pt>
                <c:pt idx="9">
                  <c:v> ХГ №136</c:v>
                </c:pt>
                <c:pt idx="10">
                  <c:v>ХЛ№152</c:v>
                </c:pt>
              </c:strCache>
            </c:strRef>
          </c:cat>
          <c:val>
            <c:numRef>
              <c:f>Лист1!$D$2:$D$12</c:f>
              <c:numCache>
                <c:formatCode>General</c:formatCode>
                <c:ptCount val="11"/>
                <c:pt idx="0">
                  <c:v>150.69999999999999</c:v>
                </c:pt>
                <c:pt idx="1">
                  <c:v>150.69999999999999</c:v>
                </c:pt>
                <c:pt idx="2">
                  <c:v>150.69999999999999</c:v>
                </c:pt>
                <c:pt idx="3">
                  <c:v>150.69999999999999</c:v>
                </c:pt>
                <c:pt idx="4">
                  <c:v>150.69999999999999</c:v>
                </c:pt>
                <c:pt idx="5">
                  <c:v>150.69999999999999</c:v>
                </c:pt>
                <c:pt idx="6">
                  <c:v>150.69999999999999</c:v>
                </c:pt>
                <c:pt idx="7">
                  <c:v>150.69999999999999</c:v>
                </c:pt>
                <c:pt idx="8">
                  <c:v>150.69999999999999</c:v>
                </c:pt>
                <c:pt idx="9">
                  <c:v>150.69999999999999</c:v>
                </c:pt>
                <c:pt idx="10">
                  <c:v>150.69999999999999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B32A-499C-A913-189B64F12A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01936128"/>
        <c:axId val="101958400"/>
        <c:axId val="0"/>
      </c:bar3DChart>
      <c:catAx>
        <c:axId val="10193612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01958400"/>
        <c:crosses val="autoZero"/>
        <c:auto val="1"/>
        <c:lblAlgn val="ctr"/>
        <c:lblOffset val="100"/>
        <c:noMultiLvlLbl val="0"/>
      </c:catAx>
      <c:valAx>
        <c:axId val="10195840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0193612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3.1386104667824245E-2"/>
          <c:y val="0.92070315284308479"/>
          <c:w val="0.32658473306120739"/>
          <c:h val="7.9296724623749787E-2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1763635664038923E-2"/>
          <c:y val="3.5141193318183786E-2"/>
          <c:w val="0.92778589769139075"/>
          <c:h val="0.76076688460543485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середній бал з предмету по ЗЗСО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Лист1!$A$2:$A$12</c:f>
              <c:strCache>
                <c:ptCount val="11"/>
                <c:pt idx="0">
                  <c:v>ХЛ №13</c:v>
                </c:pt>
                <c:pt idx="1">
                  <c:v>ХЛ №18</c:v>
                </c:pt>
                <c:pt idx="2">
                  <c:v>ХЛ №57</c:v>
                </c:pt>
                <c:pt idx="3">
                  <c:v>ХЛ № 67</c:v>
                </c:pt>
                <c:pt idx="4">
                  <c:v>ХЛ №69</c:v>
                </c:pt>
                <c:pt idx="5">
                  <c:v>ХГ№86</c:v>
                </c:pt>
                <c:pt idx="6">
                  <c:v>ХЛ№87</c:v>
                </c:pt>
                <c:pt idx="7">
                  <c:v>  ХЛ №108</c:v>
                </c:pt>
                <c:pt idx="8">
                  <c:v>  ХЛ № 126</c:v>
                </c:pt>
                <c:pt idx="9">
                  <c:v> ХГ №136</c:v>
                </c:pt>
                <c:pt idx="10">
                  <c:v>ХЛ№152</c:v>
                </c:pt>
              </c:strCache>
            </c:strRef>
          </c:cat>
          <c:val>
            <c:numRef>
              <c:f>Лист1!$B$2:$B$12</c:f>
              <c:numCache>
                <c:formatCode>General</c:formatCode>
                <c:ptCount val="11"/>
                <c:pt idx="0">
                  <c:v>159.5</c:v>
                </c:pt>
                <c:pt idx="1">
                  <c:v>152</c:v>
                </c:pt>
                <c:pt idx="2">
                  <c:v>144.1</c:v>
                </c:pt>
                <c:pt idx="3">
                  <c:v>134</c:v>
                </c:pt>
                <c:pt idx="4">
                  <c:v>135.69999999999999</c:v>
                </c:pt>
                <c:pt idx="5">
                  <c:v>144</c:v>
                </c:pt>
                <c:pt idx="6">
                  <c:v>100</c:v>
                </c:pt>
                <c:pt idx="7">
                  <c:v>145.69999999999999</c:v>
                </c:pt>
                <c:pt idx="8">
                  <c:v>144.80000000000001</c:v>
                </c:pt>
                <c:pt idx="9">
                  <c:v>149</c:v>
                </c:pt>
                <c:pt idx="10">
                  <c:v>153.28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53F-4052-9785-BE8DA91CDC16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середній бал з предмету по району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Лист1!$A$2:$A$12</c:f>
              <c:strCache>
                <c:ptCount val="11"/>
                <c:pt idx="0">
                  <c:v>ХЛ №13</c:v>
                </c:pt>
                <c:pt idx="1">
                  <c:v>ХЛ №18</c:v>
                </c:pt>
                <c:pt idx="2">
                  <c:v>ХЛ №57</c:v>
                </c:pt>
                <c:pt idx="3">
                  <c:v>ХЛ № 67</c:v>
                </c:pt>
                <c:pt idx="4">
                  <c:v>ХЛ №69</c:v>
                </c:pt>
                <c:pt idx="5">
                  <c:v>ХГ№86</c:v>
                </c:pt>
                <c:pt idx="6">
                  <c:v>ХЛ№87</c:v>
                </c:pt>
                <c:pt idx="7">
                  <c:v>  ХЛ №108</c:v>
                </c:pt>
                <c:pt idx="8">
                  <c:v>  ХЛ № 126</c:v>
                </c:pt>
                <c:pt idx="9">
                  <c:v> ХГ №136</c:v>
                </c:pt>
                <c:pt idx="10">
                  <c:v>ХЛ№152</c:v>
                </c:pt>
              </c:strCache>
            </c:strRef>
          </c:cat>
          <c:val>
            <c:numRef>
              <c:f>Лист1!$C$2:$C$12</c:f>
              <c:numCache>
                <c:formatCode>General</c:formatCode>
                <c:ptCount val="11"/>
                <c:pt idx="0">
                  <c:v>140.80000000000001</c:v>
                </c:pt>
                <c:pt idx="1">
                  <c:v>140.80000000000001</c:v>
                </c:pt>
                <c:pt idx="2">
                  <c:v>140.80000000000001</c:v>
                </c:pt>
                <c:pt idx="3">
                  <c:v>140.80000000000001</c:v>
                </c:pt>
                <c:pt idx="4">
                  <c:v>140.80000000000001</c:v>
                </c:pt>
                <c:pt idx="5">
                  <c:v>140.80000000000001</c:v>
                </c:pt>
                <c:pt idx="6">
                  <c:v>140.80000000000001</c:v>
                </c:pt>
                <c:pt idx="7">
                  <c:v>140.80000000000001</c:v>
                </c:pt>
                <c:pt idx="8">
                  <c:v>140.80000000000001</c:v>
                </c:pt>
                <c:pt idx="9">
                  <c:v>140.80000000000001</c:v>
                </c:pt>
                <c:pt idx="10">
                  <c:v>140.80000000000001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53F-4052-9785-BE8DA91CDC16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середній бал по місту 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Лист1!$A$2:$A$12</c:f>
              <c:strCache>
                <c:ptCount val="11"/>
                <c:pt idx="0">
                  <c:v>ХЛ №13</c:v>
                </c:pt>
                <c:pt idx="1">
                  <c:v>ХЛ №18</c:v>
                </c:pt>
                <c:pt idx="2">
                  <c:v>ХЛ №57</c:v>
                </c:pt>
                <c:pt idx="3">
                  <c:v>ХЛ № 67</c:v>
                </c:pt>
                <c:pt idx="4">
                  <c:v>ХЛ №69</c:v>
                </c:pt>
                <c:pt idx="5">
                  <c:v>ХГ№86</c:v>
                </c:pt>
                <c:pt idx="6">
                  <c:v>ХЛ№87</c:v>
                </c:pt>
                <c:pt idx="7">
                  <c:v>  ХЛ №108</c:v>
                </c:pt>
                <c:pt idx="8">
                  <c:v>  ХЛ № 126</c:v>
                </c:pt>
                <c:pt idx="9">
                  <c:v> ХГ №136</c:v>
                </c:pt>
                <c:pt idx="10">
                  <c:v>ХЛ№152</c:v>
                </c:pt>
              </c:strCache>
            </c:strRef>
          </c:cat>
          <c:val>
            <c:numRef>
              <c:f>Лист1!$D$2:$D$12</c:f>
              <c:numCache>
                <c:formatCode>General</c:formatCode>
                <c:ptCount val="11"/>
                <c:pt idx="0">
                  <c:v>150.1</c:v>
                </c:pt>
                <c:pt idx="1">
                  <c:v>150.1</c:v>
                </c:pt>
                <c:pt idx="2">
                  <c:v>150.1</c:v>
                </c:pt>
                <c:pt idx="3">
                  <c:v>150.1</c:v>
                </c:pt>
                <c:pt idx="4">
                  <c:v>150.1</c:v>
                </c:pt>
                <c:pt idx="5">
                  <c:v>150.1</c:v>
                </c:pt>
                <c:pt idx="6">
                  <c:v>150.1</c:v>
                </c:pt>
                <c:pt idx="7">
                  <c:v>150.1</c:v>
                </c:pt>
                <c:pt idx="8">
                  <c:v>150.1</c:v>
                </c:pt>
                <c:pt idx="9">
                  <c:v>150.1</c:v>
                </c:pt>
                <c:pt idx="10">
                  <c:v>150.1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53F-4052-9785-BE8DA91CDC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17645312"/>
        <c:axId val="117646848"/>
        <c:axId val="0"/>
      </c:bar3DChart>
      <c:catAx>
        <c:axId val="11764531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17646848"/>
        <c:crosses val="autoZero"/>
        <c:auto val="1"/>
        <c:lblAlgn val="ctr"/>
        <c:lblOffset val="100"/>
        <c:noMultiLvlLbl val="0"/>
      </c:catAx>
      <c:valAx>
        <c:axId val="11764684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1764531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3.1386104667824245E-2"/>
          <c:y val="0.92070315284308479"/>
          <c:w val="0.32658473306120739"/>
          <c:h val="7.9296724623749787E-2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1763635664038923E-2"/>
          <c:y val="3.5141193318183786E-2"/>
          <c:w val="0.92778589769139075"/>
          <c:h val="0.76076688460543485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середній бал з предмету по ЗЗСО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Лист1!$A$2:$A$12</c:f>
              <c:strCache>
                <c:ptCount val="11"/>
                <c:pt idx="0">
                  <c:v>ХЛ №13</c:v>
                </c:pt>
                <c:pt idx="1">
                  <c:v>ХЛ №18</c:v>
                </c:pt>
                <c:pt idx="2">
                  <c:v>ХЛ №57</c:v>
                </c:pt>
                <c:pt idx="3">
                  <c:v>ХЛ № 67</c:v>
                </c:pt>
                <c:pt idx="4">
                  <c:v>ХЛ №69</c:v>
                </c:pt>
                <c:pt idx="5">
                  <c:v>ХГ№86</c:v>
                </c:pt>
                <c:pt idx="6">
                  <c:v>ХЛ№87</c:v>
                </c:pt>
                <c:pt idx="7">
                  <c:v>  ХЛ №108</c:v>
                </c:pt>
                <c:pt idx="8">
                  <c:v>  ХЛ № 126</c:v>
                </c:pt>
                <c:pt idx="9">
                  <c:v> ХГ №136</c:v>
                </c:pt>
                <c:pt idx="10">
                  <c:v>ХЛ№152</c:v>
                </c:pt>
              </c:strCache>
            </c:strRef>
          </c:cat>
          <c:val>
            <c:numRef>
              <c:f>Лист1!$B$2:$B$12</c:f>
              <c:numCache>
                <c:formatCode>General</c:formatCode>
                <c:ptCount val="11"/>
                <c:pt idx="0">
                  <c:v>145</c:v>
                </c:pt>
                <c:pt idx="1">
                  <c:v>145.80000000000001</c:v>
                </c:pt>
                <c:pt idx="2">
                  <c:v>121</c:v>
                </c:pt>
                <c:pt idx="3">
                  <c:v>139.30000000000001</c:v>
                </c:pt>
                <c:pt idx="4">
                  <c:v>132.30000000000001</c:v>
                </c:pt>
                <c:pt idx="5">
                  <c:v>142.30000000000001</c:v>
                </c:pt>
                <c:pt idx="6">
                  <c:v>145.6</c:v>
                </c:pt>
                <c:pt idx="7">
                  <c:v>162</c:v>
                </c:pt>
                <c:pt idx="8">
                  <c:v>139</c:v>
                </c:pt>
                <c:pt idx="9">
                  <c:v>144</c:v>
                </c:pt>
                <c:pt idx="10">
                  <c:v>147.1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C49-46E3-BB31-6ABA36785129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середній бал з предмету по району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"/>
                  <c:y val="8.19660306041948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C49-46E3-BB31-6ABA36785129}"/>
                </c:ext>
              </c:extLst>
            </c:dLbl>
            <c:dLbl>
              <c:idx val="1"/>
              <c:layout>
                <c:manualLayout>
                  <c:x val="0"/>
                  <c:y val="9.16090930282177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C49-46E3-BB31-6ABA36785129}"/>
                </c:ext>
              </c:extLst>
            </c:dLbl>
            <c:dLbl>
              <c:idx val="3"/>
              <c:layout>
                <c:manualLayout>
                  <c:x val="0"/>
                  <c:y val="8.19660306041948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C49-46E3-BB31-6ABA36785129}"/>
                </c:ext>
              </c:extLst>
            </c:dLbl>
            <c:dLbl>
              <c:idx val="5"/>
              <c:layout>
                <c:manualLayout>
                  <c:x val="0"/>
                  <c:y val="7.23229681801718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C49-46E3-BB31-6ABA36785129}"/>
                </c:ext>
              </c:extLst>
            </c:dLbl>
            <c:dLbl>
              <c:idx val="6"/>
              <c:layout>
                <c:manualLayout>
                  <c:x val="7.5385903219530091E-17"/>
                  <c:y val="6.26799057561489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C49-46E3-BB31-6ABA36785129}"/>
                </c:ext>
              </c:extLst>
            </c:dLbl>
            <c:dLbl>
              <c:idx val="8"/>
              <c:layout>
                <c:manualLayout>
                  <c:x val="6.1680087886840417E-3"/>
                  <c:y val="-4.82153121201145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CC49-46E3-BB31-6ABA36785129}"/>
                </c:ext>
              </c:extLst>
            </c:dLbl>
            <c:dLbl>
              <c:idx val="9"/>
              <c:layout>
                <c:manualLayout>
                  <c:x val="8.2240117182453588E-3"/>
                  <c:y val="-4.82153121201145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CC49-46E3-BB31-6ABA36785129}"/>
                </c:ext>
              </c:extLst>
            </c:dLbl>
            <c:dLbl>
              <c:idx val="10"/>
              <c:layout>
                <c:manualLayout>
                  <c:x val="1.0280014647806746E-2"/>
                  <c:y val="-5.30368433321261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CC49-46E3-BB31-6ABA36785129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Лист1!$A$2:$A$12</c:f>
              <c:strCache>
                <c:ptCount val="11"/>
                <c:pt idx="0">
                  <c:v>ХЛ №13</c:v>
                </c:pt>
                <c:pt idx="1">
                  <c:v>ХЛ №18</c:v>
                </c:pt>
                <c:pt idx="2">
                  <c:v>ХЛ №57</c:v>
                </c:pt>
                <c:pt idx="3">
                  <c:v>ХЛ № 67</c:v>
                </c:pt>
                <c:pt idx="4">
                  <c:v>ХЛ №69</c:v>
                </c:pt>
                <c:pt idx="5">
                  <c:v>ХГ№86</c:v>
                </c:pt>
                <c:pt idx="6">
                  <c:v>ХЛ№87</c:v>
                </c:pt>
                <c:pt idx="7">
                  <c:v>  ХЛ №108</c:v>
                </c:pt>
                <c:pt idx="8">
                  <c:v>  ХЛ № 126</c:v>
                </c:pt>
                <c:pt idx="9">
                  <c:v> ХГ №136</c:v>
                </c:pt>
                <c:pt idx="10">
                  <c:v>ХЛ№152</c:v>
                </c:pt>
              </c:strCache>
            </c:strRef>
          </c:cat>
          <c:val>
            <c:numRef>
              <c:f>Лист1!$C$2:$C$12</c:f>
              <c:numCache>
                <c:formatCode>General</c:formatCode>
                <c:ptCount val="11"/>
                <c:pt idx="0">
                  <c:v>142.1</c:v>
                </c:pt>
                <c:pt idx="1">
                  <c:v>142.1</c:v>
                </c:pt>
                <c:pt idx="2">
                  <c:v>142.1</c:v>
                </c:pt>
                <c:pt idx="3">
                  <c:v>142.1</c:v>
                </c:pt>
                <c:pt idx="4">
                  <c:v>142.1</c:v>
                </c:pt>
                <c:pt idx="5">
                  <c:v>142.1</c:v>
                </c:pt>
                <c:pt idx="6">
                  <c:v>142.1</c:v>
                </c:pt>
                <c:pt idx="7">
                  <c:v>142.1</c:v>
                </c:pt>
                <c:pt idx="8">
                  <c:v>142.1</c:v>
                </c:pt>
                <c:pt idx="9">
                  <c:v>142.1</c:v>
                </c:pt>
                <c:pt idx="10">
                  <c:v>142.1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CC49-46E3-BB31-6ABA36785129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середній бал по місту 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Лист1!$A$2:$A$12</c:f>
              <c:strCache>
                <c:ptCount val="11"/>
                <c:pt idx="0">
                  <c:v>ХЛ №13</c:v>
                </c:pt>
                <c:pt idx="1">
                  <c:v>ХЛ №18</c:v>
                </c:pt>
                <c:pt idx="2">
                  <c:v>ХЛ №57</c:v>
                </c:pt>
                <c:pt idx="3">
                  <c:v>ХЛ № 67</c:v>
                </c:pt>
                <c:pt idx="4">
                  <c:v>ХЛ №69</c:v>
                </c:pt>
                <c:pt idx="5">
                  <c:v>ХГ№86</c:v>
                </c:pt>
                <c:pt idx="6">
                  <c:v>ХЛ№87</c:v>
                </c:pt>
                <c:pt idx="7">
                  <c:v>  ХЛ №108</c:v>
                </c:pt>
                <c:pt idx="8">
                  <c:v>  ХЛ № 126</c:v>
                </c:pt>
                <c:pt idx="9">
                  <c:v> ХГ №136</c:v>
                </c:pt>
                <c:pt idx="10">
                  <c:v>ХЛ№152</c:v>
                </c:pt>
              </c:strCache>
            </c:strRef>
          </c:cat>
          <c:val>
            <c:numRef>
              <c:f>Лист1!$D$2:$D$12</c:f>
              <c:numCache>
                <c:formatCode>General</c:formatCode>
                <c:ptCount val="11"/>
                <c:pt idx="0">
                  <c:v>144.30000000000001</c:v>
                </c:pt>
                <c:pt idx="1">
                  <c:v>144.30000000000001</c:v>
                </c:pt>
                <c:pt idx="2">
                  <c:v>144.30000000000001</c:v>
                </c:pt>
                <c:pt idx="3">
                  <c:v>144.30000000000001</c:v>
                </c:pt>
                <c:pt idx="4">
                  <c:v>144.30000000000001</c:v>
                </c:pt>
                <c:pt idx="5">
                  <c:v>144.30000000000001</c:v>
                </c:pt>
                <c:pt idx="6">
                  <c:v>144.30000000000001</c:v>
                </c:pt>
                <c:pt idx="7">
                  <c:v>144.30000000000001</c:v>
                </c:pt>
                <c:pt idx="8">
                  <c:v>144.30000000000001</c:v>
                </c:pt>
                <c:pt idx="9">
                  <c:v>144.30000000000001</c:v>
                </c:pt>
                <c:pt idx="10">
                  <c:v>144.30000000000001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CC49-46E3-BB31-6ABA367851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20191232"/>
        <c:axId val="120201216"/>
        <c:axId val="0"/>
      </c:bar3DChart>
      <c:catAx>
        <c:axId val="12019123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20201216"/>
        <c:crosses val="autoZero"/>
        <c:auto val="1"/>
        <c:lblAlgn val="ctr"/>
        <c:lblOffset val="100"/>
        <c:noMultiLvlLbl val="0"/>
      </c:catAx>
      <c:valAx>
        <c:axId val="12020121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2019123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3.1386104667824245E-2"/>
          <c:y val="0.92070315284308479"/>
          <c:w val="0.32658473306120739"/>
          <c:h val="7.9296724623749787E-2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uk-UA" b="1" dirty="0">
                <a:solidFill>
                  <a:sysClr val="windowText" lastClr="000000"/>
                </a:solidFill>
              </a:rPr>
              <a:t>Середні бали з вибіркових предметів НМТ-2024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Лист7!$B$36</c:f>
              <c:strCache>
                <c:ptCount val="1"/>
                <c:pt idx="0">
                  <c:v>Україна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Лист7!$A$37:$A$39</c:f>
              <c:strCache>
                <c:ptCount val="3"/>
                <c:pt idx="0">
                  <c:v>Українська література</c:v>
                </c:pt>
                <c:pt idx="1">
                  <c:v>Фізика</c:v>
                </c:pt>
                <c:pt idx="2">
                  <c:v>Хімія</c:v>
                </c:pt>
              </c:strCache>
            </c:strRef>
          </c:cat>
          <c:val>
            <c:numRef>
              <c:f>Лист7!$B$37:$B$39</c:f>
              <c:numCache>
                <c:formatCode>General</c:formatCode>
                <c:ptCount val="3"/>
                <c:pt idx="0">
                  <c:v>138.69999999999999</c:v>
                </c:pt>
                <c:pt idx="1">
                  <c:v>136.9</c:v>
                </c:pt>
                <c:pt idx="2">
                  <c:v>139.19999999999999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D21-4272-9BDC-F3978EDFD50D}"/>
            </c:ext>
          </c:extLst>
        </c:ser>
        <c:ser>
          <c:idx val="1"/>
          <c:order val="1"/>
          <c:tx>
            <c:strRef>
              <c:f>Лист7!$C$36</c:f>
              <c:strCache>
                <c:ptCount val="1"/>
                <c:pt idx="0">
                  <c:v>Харківська область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Лист7!$A$37:$A$39</c:f>
              <c:strCache>
                <c:ptCount val="3"/>
                <c:pt idx="0">
                  <c:v>Українська література</c:v>
                </c:pt>
                <c:pt idx="1">
                  <c:v>Фізика</c:v>
                </c:pt>
                <c:pt idx="2">
                  <c:v>Хімія</c:v>
                </c:pt>
              </c:strCache>
            </c:strRef>
          </c:cat>
          <c:val>
            <c:numRef>
              <c:f>Лист7!$C$37:$C$39</c:f>
              <c:numCache>
                <c:formatCode>General</c:formatCode>
                <c:ptCount val="3"/>
                <c:pt idx="0">
                  <c:v>136.19999999999999</c:v>
                </c:pt>
                <c:pt idx="1">
                  <c:v>135.6</c:v>
                </c:pt>
                <c:pt idx="2">
                  <c:v>134.80000000000001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D21-4272-9BDC-F3978EDFD50D}"/>
            </c:ext>
          </c:extLst>
        </c:ser>
        <c:ser>
          <c:idx val="2"/>
          <c:order val="2"/>
          <c:tx>
            <c:strRef>
              <c:f>Лист7!$D$36</c:f>
              <c:strCache>
                <c:ptCount val="1"/>
                <c:pt idx="0">
                  <c:v>м.Харків</c:v>
                </c:pt>
              </c:strCache>
            </c:strRef>
          </c:tx>
          <c:spPr>
            <a:solidFill>
              <a:srgbClr val="92D050"/>
            </a:solidFill>
            <a:ln>
              <a:solidFill>
                <a:srgbClr val="92D05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Лист7!$A$37:$A$39</c:f>
              <c:strCache>
                <c:ptCount val="3"/>
                <c:pt idx="0">
                  <c:v>Українська література</c:v>
                </c:pt>
                <c:pt idx="1">
                  <c:v>Фізика</c:v>
                </c:pt>
                <c:pt idx="2">
                  <c:v>Хімія</c:v>
                </c:pt>
              </c:strCache>
            </c:strRef>
          </c:cat>
          <c:val>
            <c:numRef>
              <c:f>Лист7!$D$37:$D$39</c:f>
              <c:numCache>
                <c:formatCode>General</c:formatCode>
                <c:ptCount val="3"/>
                <c:pt idx="0">
                  <c:v>137.69999999999999</c:v>
                </c:pt>
                <c:pt idx="1">
                  <c:v>130.19999999999999</c:v>
                </c:pt>
                <c:pt idx="2">
                  <c:v>135.19999999999999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D21-4272-9BDC-F3978EDFD50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34402816"/>
        <c:axId val="134404352"/>
      </c:barChart>
      <c:catAx>
        <c:axId val="134402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4404352"/>
        <c:crosses val="autoZero"/>
        <c:auto val="1"/>
        <c:lblAlgn val="ctr"/>
        <c:lblOffset val="100"/>
        <c:noMultiLvlLbl val="0"/>
      </c:catAx>
      <c:valAx>
        <c:axId val="134404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4402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1763635664038923E-2"/>
          <c:y val="3.5141193318183786E-2"/>
          <c:w val="0.92778589769139075"/>
          <c:h val="0.76076688460543485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середній бал з предмету по ЗЗСО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Лист1!$A$2:$A$10</c:f>
              <c:strCache>
                <c:ptCount val="9"/>
                <c:pt idx="0">
                  <c:v>ХЛ №13</c:v>
                </c:pt>
                <c:pt idx="1">
                  <c:v>ХЛ №57</c:v>
                </c:pt>
                <c:pt idx="2">
                  <c:v>ХЛ № 67</c:v>
                </c:pt>
                <c:pt idx="3">
                  <c:v>ХЛ №69</c:v>
                </c:pt>
                <c:pt idx="4">
                  <c:v>ХГ№86</c:v>
                </c:pt>
                <c:pt idx="5">
                  <c:v>ХЛ№87</c:v>
                </c:pt>
                <c:pt idx="6">
                  <c:v>  ХЛ №108</c:v>
                </c:pt>
                <c:pt idx="7">
                  <c:v> ХГ №136</c:v>
                </c:pt>
                <c:pt idx="8">
                  <c:v>ХЛ№152</c:v>
                </c:pt>
              </c:strCache>
            </c:strRef>
          </c:cat>
          <c:val>
            <c:numRef>
              <c:f>Лист1!$B$2:$B$10</c:f>
              <c:numCache>
                <c:formatCode>General</c:formatCode>
                <c:ptCount val="9"/>
                <c:pt idx="0">
                  <c:v>137</c:v>
                </c:pt>
                <c:pt idx="1">
                  <c:v>148</c:v>
                </c:pt>
                <c:pt idx="2">
                  <c:v>138</c:v>
                </c:pt>
                <c:pt idx="3">
                  <c:v>153</c:v>
                </c:pt>
                <c:pt idx="4">
                  <c:v>173</c:v>
                </c:pt>
                <c:pt idx="5">
                  <c:v>110</c:v>
                </c:pt>
                <c:pt idx="6">
                  <c:v>150</c:v>
                </c:pt>
                <c:pt idx="7">
                  <c:v>100</c:v>
                </c:pt>
                <c:pt idx="8">
                  <c:v>183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06D-4276-9FCB-635A2112CE4B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середній бал з предмету по району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Лист1!$A$2:$A$10</c:f>
              <c:strCache>
                <c:ptCount val="9"/>
                <c:pt idx="0">
                  <c:v>ХЛ №13</c:v>
                </c:pt>
                <c:pt idx="1">
                  <c:v>ХЛ №57</c:v>
                </c:pt>
                <c:pt idx="2">
                  <c:v>ХЛ № 67</c:v>
                </c:pt>
                <c:pt idx="3">
                  <c:v>ХЛ №69</c:v>
                </c:pt>
                <c:pt idx="4">
                  <c:v>ХГ№86</c:v>
                </c:pt>
                <c:pt idx="5">
                  <c:v>ХЛ№87</c:v>
                </c:pt>
                <c:pt idx="6">
                  <c:v>  ХЛ №108</c:v>
                </c:pt>
                <c:pt idx="7">
                  <c:v> ХГ №136</c:v>
                </c:pt>
                <c:pt idx="8">
                  <c:v>ХЛ№152</c:v>
                </c:pt>
              </c:strCache>
            </c:strRef>
          </c:cat>
          <c:val>
            <c:numRef>
              <c:f>Лист1!$C$2:$C$10</c:f>
              <c:numCache>
                <c:formatCode>General</c:formatCode>
                <c:ptCount val="9"/>
                <c:pt idx="0">
                  <c:v>143.5</c:v>
                </c:pt>
                <c:pt idx="1">
                  <c:v>143.5</c:v>
                </c:pt>
                <c:pt idx="2">
                  <c:v>143.5</c:v>
                </c:pt>
                <c:pt idx="3">
                  <c:v>143.5</c:v>
                </c:pt>
                <c:pt idx="4">
                  <c:v>143.5</c:v>
                </c:pt>
                <c:pt idx="5">
                  <c:v>143.5</c:v>
                </c:pt>
                <c:pt idx="6">
                  <c:v>143.5</c:v>
                </c:pt>
                <c:pt idx="7">
                  <c:v>143.5</c:v>
                </c:pt>
                <c:pt idx="8">
                  <c:v>143.5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06D-4276-9FCB-635A2112CE4B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середній бал по місту 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Лист1!$A$2:$A$10</c:f>
              <c:strCache>
                <c:ptCount val="9"/>
                <c:pt idx="0">
                  <c:v>ХЛ №13</c:v>
                </c:pt>
                <c:pt idx="1">
                  <c:v>ХЛ №57</c:v>
                </c:pt>
                <c:pt idx="2">
                  <c:v>ХЛ № 67</c:v>
                </c:pt>
                <c:pt idx="3">
                  <c:v>ХЛ №69</c:v>
                </c:pt>
                <c:pt idx="4">
                  <c:v>ХГ№86</c:v>
                </c:pt>
                <c:pt idx="5">
                  <c:v>ХЛ№87</c:v>
                </c:pt>
                <c:pt idx="6">
                  <c:v>  ХЛ №108</c:v>
                </c:pt>
                <c:pt idx="7">
                  <c:v> ХГ №136</c:v>
                </c:pt>
                <c:pt idx="8">
                  <c:v>ХЛ№152</c:v>
                </c:pt>
              </c:strCache>
            </c:strRef>
          </c:cat>
          <c:val>
            <c:numRef>
              <c:f>Лист1!$D$2:$D$10</c:f>
              <c:numCache>
                <c:formatCode>General</c:formatCode>
                <c:ptCount val="9"/>
                <c:pt idx="0">
                  <c:v>137.69999999999999</c:v>
                </c:pt>
                <c:pt idx="1">
                  <c:v>137.69999999999999</c:v>
                </c:pt>
                <c:pt idx="2">
                  <c:v>137.69999999999999</c:v>
                </c:pt>
                <c:pt idx="3">
                  <c:v>137.69999999999999</c:v>
                </c:pt>
                <c:pt idx="4">
                  <c:v>137.69999999999999</c:v>
                </c:pt>
                <c:pt idx="5">
                  <c:v>137.69999999999999</c:v>
                </c:pt>
                <c:pt idx="6">
                  <c:v>137.69999999999999</c:v>
                </c:pt>
                <c:pt idx="7">
                  <c:v>137.69999999999999</c:v>
                </c:pt>
                <c:pt idx="8">
                  <c:v>137.69999999999999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06D-4276-9FCB-635A2112CE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17240960"/>
        <c:axId val="117242496"/>
        <c:axId val="0"/>
      </c:bar3DChart>
      <c:catAx>
        <c:axId val="1172409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17242496"/>
        <c:crosses val="autoZero"/>
        <c:auto val="1"/>
        <c:lblAlgn val="ctr"/>
        <c:lblOffset val="100"/>
        <c:noMultiLvlLbl val="0"/>
      </c:catAx>
      <c:valAx>
        <c:axId val="11724249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1724096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3.1386104667824245E-2"/>
          <c:y val="0.92070315284308479"/>
          <c:w val="0.31396647058304256"/>
          <c:h val="7.9296925071125929E-2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1763635664038923E-2"/>
          <c:y val="3.5141193318183786E-2"/>
          <c:w val="0.92778589769139075"/>
          <c:h val="0.76076688460543485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середній бал з предмету по ЗЗСО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Лист1!$A$2:$A$8</c:f>
              <c:strCache>
                <c:ptCount val="7"/>
                <c:pt idx="0">
                  <c:v>ХЛ №13</c:v>
                </c:pt>
                <c:pt idx="1">
                  <c:v>ХЛ №57</c:v>
                </c:pt>
                <c:pt idx="2">
                  <c:v>ХЛ №69</c:v>
                </c:pt>
                <c:pt idx="3">
                  <c:v>ХГ№86</c:v>
                </c:pt>
                <c:pt idx="4">
                  <c:v>  ХЛ №108</c:v>
                </c:pt>
                <c:pt idx="5">
                  <c:v>  ХЛ № 126</c:v>
                </c:pt>
                <c:pt idx="6">
                  <c:v>ХЛ№152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148</c:v>
                </c:pt>
                <c:pt idx="1">
                  <c:v>127.7</c:v>
                </c:pt>
                <c:pt idx="2">
                  <c:v>118</c:v>
                </c:pt>
                <c:pt idx="3">
                  <c:v>145</c:v>
                </c:pt>
                <c:pt idx="4">
                  <c:v>131</c:v>
                </c:pt>
                <c:pt idx="5">
                  <c:v>151</c:v>
                </c:pt>
                <c:pt idx="6">
                  <c:v>113.5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C46-4A62-8569-64843B60F53F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середній бал з предмету по району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Лист1!$A$2:$A$8</c:f>
              <c:strCache>
                <c:ptCount val="7"/>
                <c:pt idx="0">
                  <c:v>ХЛ №13</c:v>
                </c:pt>
                <c:pt idx="1">
                  <c:v>ХЛ №57</c:v>
                </c:pt>
                <c:pt idx="2">
                  <c:v>ХЛ №69</c:v>
                </c:pt>
                <c:pt idx="3">
                  <c:v>ХГ№86</c:v>
                </c:pt>
                <c:pt idx="4">
                  <c:v>  ХЛ №108</c:v>
                </c:pt>
                <c:pt idx="5">
                  <c:v>  ХЛ № 126</c:v>
                </c:pt>
                <c:pt idx="6">
                  <c:v>ХЛ№152</c:v>
                </c:pt>
              </c:strCache>
            </c:strRef>
          </c:cat>
          <c:val>
            <c:numRef>
              <c:f>Лист1!$C$2:$C$8</c:f>
              <c:numCache>
                <c:formatCode>General</c:formatCode>
                <c:ptCount val="7"/>
                <c:pt idx="0">
                  <c:v>133.4</c:v>
                </c:pt>
                <c:pt idx="1">
                  <c:v>133.4</c:v>
                </c:pt>
                <c:pt idx="2">
                  <c:v>133.4</c:v>
                </c:pt>
                <c:pt idx="3">
                  <c:v>133.4</c:v>
                </c:pt>
                <c:pt idx="4">
                  <c:v>133.4</c:v>
                </c:pt>
                <c:pt idx="5">
                  <c:v>133.4</c:v>
                </c:pt>
                <c:pt idx="6">
                  <c:v>133.4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C46-4A62-8569-64843B60F53F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середній бал по місту 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Лист1!$A$2:$A$8</c:f>
              <c:strCache>
                <c:ptCount val="7"/>
                <c:pt idx="0">
                  <c:v>ХЛ №13</c:v>
                </c:pt>
                <c:pt idx="1">
                  <c:v>ХЛ №57</c:v>
                </c:pt>
                <c:pt idx="2">
                  <c:v>ХЛ №69</c:v>
                </c:pt>
                <c:pt idx="3">
                  <c:v>ХГ№86</c:v>
                </c:pt>
                <c:pt idx="4">
                  <c:v>  ХЛ №108</c:v>
                </c:pt>
                <c:pt idx="5">
                  <c:v>  ХЛ № 126</c:v>
                </c:pt>
                <c:pt idx="6">
                  <c:v>ХЛ№152</c:v>
                </c:pt>
              </c:strCache>
            </c:strRef>
          </c:cat>
          <c:val>
            <c:numRef>
              <c:f>Лист1!$D$2:$D$8</c:f>
              <c:numCache>
                <c:formatCode>General</c:formatCode>
                <c:ptCount val="7"/>
                <c:pt idx="0">
                  <c:v>130.19999999999999</c:v>
                </c:pt>
                <c:pt idx="1">
                  <c:v>130.19999999999999</c:v>
                </c:pt>
                <c:pt idx="2">
                  <c:v>130.19999999999999</c:v>
                </c:pt>
                <c:pt idx="3">
                  <c:v>130.19999999999999</c:v>
                </c:pt>
                <c:pt idx="4">
                  <c:v>130.19999999999999</c:v>
                </c:pt>
                <c:pt idx="5">
                  <c:v>130.19999999999999</c:v>
                </c:pt>
                <c:pt idx="6">
                  <c:v>130.19999999999999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C46-4A62-8569-64843B60F5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20619776"/>
        <c:axId val="120621312"/>
        <c:axId val="0"/>
      </c:bar3DChart>
      <c:catAx>
        <c:axId val="12061977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20621312"/>
        <c:crosses val="autoZero"/>
        <c:auto val="1"/>
        <c:lblAlgn val="ctr"/>
        <c:lblOffset val="100"/>
        <c:noMultiLvlLbl val="0"/>
      </c:catAx>
      <c:valAx>
        <c:axId val="12062131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2061977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3.1386104667824245E-2"/>
          <c:y val="0.92070315284308479"/>
          <c:w val="0.91193713267918119"/>
          <c:h val="7.9296989032706516E-2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середній бал з предмету по закладу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ХЛ № 13</c:v>
                </c:pt>
                <c:pt idx="1">
                  <c:v>ХЛ № 108</c:v>
                </c:pt>
                <c:pt idx="2">
                  <c:v>ХЛ № 126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133.5</c:v>
                </c:pt>
                <c:pt idx="1">
                  <c:v>154</c:v>
                </c:pt>
                <c:pt idx="2">
                  <c:v>128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9E8-46C3-B821-73E5054BAD60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середній бал з предмету по району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ХЛ № 13</c:v>
                </c:pt>
                <c:pt idx="1">
                  <c:v>ХЛ № 108</c:v>
                </c:pt>
                <c:pt idx="2">
                  <c:v>ХЛ № 126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138.30000000000001</c:v>
                </c:pt>
                <c:pt idx="1">
                  <c:v>138.30000000000001</c:v>
                </c:pt>
                <c:pt idx="2">
                  <c:v>138.30000000000001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9E8-46C3-B821-73E5054BAD60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середній бал по місту 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3218431046515931E-2"/>
                  <c:y val="-3.660494745866811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/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9303742631309442E-2"/>
                      <c:h val="6.525663815131652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A9E8-46C3-B821-73E5054BAD60}"/>
                </c:ext>
              </c:extLst>
            </c:dLbl>
            <c:dLbl>
              <c:idx val="1"/>
              <c:layout>
                <c:manualLayout>
                  <c:x val="2.7088169554268588E-2"/>
                  <c:y val="-5.32435599398808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9E8-46C3-B821-73E5054BAD60}"/>
                </c:ext>
              </c:extLst>
            </c:dLbl>
            <c:dLbl>
              <c:idx val="2"/>
              <c:layout>
                <c:manualLayout>
                  <c:x val="5.4176339108537176E-2"/>
                  <c:y val="-3.32772249624255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9E8-46C3-B821-73E5054BAD60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Лист1!$A$2:$A$4</c:f>
              <c:strCache>
                <c:ptCount val="3"/>
                <c:pt idx="0">
                  <c:v>ХЛ № 13</c:v>
                </c:pt>
                <c:pt idx="1">
                  <c:v>ХЛ № 108</c:v>
                </c:pt>
                <c:pt idx="2">
                  <c:v>ХЛ № 126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135.19999999999999</c:v>
                </c:pt>
                <c:pt idx="1">
                  <c:v>135.19999999999999</c:v>
                </c:pt>
                <c:pt idx="2">
                  <c:v>135.19999999999999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9E8-46C3-B821-73E5054BAD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20962048"/>
        <c:axId val="121062144"/>
        <c:axId val="0"/>
      </c:bar3DChart>
      <c:catAx>
        <c:axId val="12096204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21062144"/>
        <c:crosses val="autoZero"/>
        <c:auto val="1"/>
        <c:lblAlgn val="ctr"/>
        <c:lblOffset val="100"/>
        <c:noMultiLvlLbl val="0"/>
      </c:catAx>
      <c:valAx>
        <c:axId val="12106214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20962048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D702D3-866D-4A37-B964-EC59BD3351AD}" type="datetimeFigureOut">
              <a:rPr lang="ru-RU" smtClean="0"/>
              <a:t>08.01.2025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FEB787-E5EB-4CD9-A0DE-48145CAD1E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25277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450215" algn="just">
              <a:lnSpc>
                <a:spcPct val="107000"/>
              </a:lnSpc>
              <a:spcAft>
                <a:spcPts val="0"/>
              </a:spcAft>
              <a:tabLst>
                <a:tab pos="3406140" algn="l"/>
              </a:tabLst>
            </a:pPr>
            <a:r>
              <a:rPr lang="uk-UA" sz="1200" dirty="0">
                <a:effectLst/>
                <a:latin typeface="Times New Roman"/>
                <a:ea typeface="Calibri"/>
                <a:cs typeface="Times New Roman"/>
              </a:rPr>
              <a:t>Учасник НМТ, який не набрав мінімально необхідної кількості тестових балів, отримував результат 0. Такі учасники не зможуть реалізувати свій шанс на вступ до вітчизняних закладів вищої освіти.</a:t>
            </a:r>
            <a:endParaRPr lang="ru-RU" sz="1050" dirty="0">
              <a:effectLst/>
              <a:latin typeface="+mn-lt"/>
              <a:ea typeface="Calibri"/>
              <a:cs typeface="Times New Roman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FEB787-E5EB-4CD9-A0DE-48145CAD1EDD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43358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Середній бал випускників ЗЗСО м. Харкова з української мови та історії України вище за аналогічні показники України та Харківської області, а з математики – нижчі майже на 4%.</a:t>
            </a:r>
            <a:endParaRPr lang="ru-R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FEB787-E5EB-4CD9-A0DE-48145CAD1EDD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10449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sz="1200" kern="0" dirty="0">
                <a:solidFill>
                  <a:srgbClr val="000000"/>
                </a:solidFill>
                <a:effectLst/>
                <a:latin typeface="+mn-lt"/>
                <a:ea typeface="Calibri"/>
                <a:cs typeface="Times New Roman"/>
              </a:rPr>
              <a:t>У 2024 році 149 випускників із 67-ти закладів загальної середньої освіти м. </a:t>
            </a:r>
            <a:r>
              <a:rPr lang="uk-UA" sz="1200" kern="0" dirty="0">
                <a:effectLst/>
                <a:latin typeface="+mn-lt"/>
                <a:ea typeface="Calibri"/>
                <a:cs typeface="Times New Roman"/>
              </a:rPr>
              <a:t>Харкова досягли 170 найвищих результатів за виконання завдань національного </a:t>
            </a:r>
            <a:r>
              <a:rPr lang="uk-UA" sz="1200" kern="0" dirty="0" err="1">
                <a:effectLst/>
                <a:latin typeface="+mn-lt"/>
                <a:ea typeface="Calibri"/>
                <a:cs typeface="Times New Roman"/>
              </a:rPr>
              <a:t>мультипредметного</a:t>
            </a:r>
            <a:r>
              <a:rPr lang="uk-UA" sz="1200" kern="0" dirty="0">
                <a:effectLst/>
                <a:latin typeface="+mn-lt"/>
                <a:ea typeface="Calibri"/>
                <a:cs typeface="Times New Roman"/>
              </a:rPr>
              <a:t> </a:t>
            </a:r>
            <a:r>
              <a:rPr lang="uk-UA" sz="1200" kern="0" dirty="0" err="1">
                <a:effectLst/>
                <a:latin typeface="+mn-lt"/>
                <a:ea typeface="Calibri"/>
                <a:cs typeface="Times New Roman"/>
              </a:rPr>
              <a:t>теста</a:t>
            </a:r>
            <a:r>
              <a:rPr lang="uk-UA" sz="1200" kern="0" dirty="0">
                <a:effectLst/>
                <a:latin typeface="+mn-lt"/>
                <a:ea typeface="Calibri"/>
                <a:cs typeface="Times New Roman"/>
              </a:rPr>
              <a:t> (це складає 86% від загальної кількості 200-бальних результатів випускників шкіл Харківської області 2024 року), з них 3 результати з 3-х предметів (ХЛ №№ 6, 119 та АШБ), 15 результатів з 2-х предметів та 131 результат з 1-го предмета.</a:t>
            </a:r>
            <a:r>
              <a:rPr lang="uk-UA" sz="1200" kern="0" baseline="0" dirty="0">
                <a:effectLst/>
                <a:latin typeface="+mn-lt"/>
                <a:ea typeface="Calibri"/>
                <a:cs typeface="Times New Roman"/>
              </a:rPr>
              <a:t> З них і наші учні ХХСО №№ 86, 152.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FEB787-E5EB-4CD9-A0DE-48145CAD1EDD}" type="slidenum">
              <a:rPr lang="ru-RU" smtClean="0"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92506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dirty="0"/>
              <a:t>ЗЗСО №№18, 69, 108, 136 не мають жодного найвищого</a:t>
            </a:r>
            <a:r>
              <a:rPr lang="uk-UA" baseline="0" dirty="0"/>
              <a:t> результату.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FEB787-E5EB-4CD9-A0DE-48145CAD1EDD}" type="slidenum">
              <a:rPr lang="ru-RU" smtClean="0"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36892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FEB787-E5EB-4CD9-A0DE-48145CAD1EDD}" type="slidenum">
              <a:rPr lang="ru-RU" smtClean="0"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025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450215" algn="just">
              <a:spcAft>
                <a:spcPts val="0"/>
              </a:spcAft>
            </a:pPr>
            <a:r>
              <a:rPr lang="x-none" sz="1200">
                <a:effectLst/>
                <a:latin typeface="Times New Roman"/>
                <a:ea typeface="Times New Roman"/>
              </a:rPr>
              <a:t>У порівнянні з минулим роком результативність найвищих досягнень по НМТ з математики та української мови зменшилася майже вдвічі (42 проти 86 та 25 проти 43 відповідно). Проте 200-бальні результати НМТ з іноземної мови збільшилися вдвічі (77 проти 36). </a:t>
            </a:r>
            <a:endParaRPr lang="ru-RU" sz="1100" dirty="0">
              <a:effectLst/>
              <a:latin typeface="Times New Roman"/>
              <a:ea typeface="Times New Roman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FEB787-E5EB-4CD9-A0DE-48145CAD1EDD}" type="slidenum">
              <a:rPr lang="ru-RU" smtClean="0"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86499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08.01.2025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08.01.2025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08.01.2025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08.01.2025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08.01.2025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08.01.2025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/>
              <a:t>Про результати НМТ -2024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067032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20040"/>
            <a:ext cx="7228656" cy="732696"/>
          </a:xfrm>
        </p:spPr>
        <p:txBody>
          <a:bodyPr>
            <a:normAutofit fontScale="90000"/>
          </a:bodyPr>
          <a:lstStyle/>
          <a:p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За підсумками проведення НМТ-2024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268760"/>
            <a:ext cx="7372672" cy="518697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uk-UA" dirty="0">
                <a:latin typeface="Times New Roman" pitchFamily="18" charset="0"/>
                <a:cs typeface="Times New Roman" pitchFamily="18" charset="0"/>
              </a:rPr>
              <a:t>Зареєстровано – 368 випускників (71,3%);</a:t>
            </a:r>
          </a:p>
          <a:p>
            <a:pPr marL="0" indent="0">
              <a:buNone/>
            </a:pPr>
            <a:r>
              <a:rPr lang="uk-UA" dirty="0">
                <a:latin typeface="Times New Roman" pitchFamily="18" charset="0"/>
                <a:cs typeface="Times New Roman" pitchFamily="18" charset="0"/>
              </a:rPr>
              <a:t>не з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явились – 12 (3,2%);</a:t>
            </a:r>
          </a:p>
          <a:p>
            <a:pPr marL="0" indent="0">
              <a:buNone/>
            </a:pPr>
            <a:r>
              <a:rPr lang="uk-UA" dirty="0">
                <a:latin typeface="Times New Roman" pitchFamily="18" charset="0"/>
                <a:cs typeface="Times New Roman" pitchFamily="18" charset="0"/>
              </a:rPr>
              <a:t>складали НМТ (українська мова, математика, історія України) – 356 (96,7%).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uk-UA" dirty="0">
                <a:latin typeface="Times New Roman" pitchFamily="18" charset="0"/>
                <a:cs typeface="Times New Roman" pitchFamily="18" charset="0"/>
              </a:rPr>
              <a:t>Тест з вибіркових предметів виконували:</a:t>
            </a:r>
          </a:p>
          <a:p>
            <a:pPr marL="0" indent="0">
              <a:buNone/>
            </a:pPr>
            <a:r>
              <a:rPr lang="uk-UA" dirty="0">
                <a:latin typeface="Times New Roman" pitchFamily="18" charset="0"/>
                <a:cs typeface="Times New Roman" pitchFamily="18" charset="0"/>
              </a:rPr>
              <a:t> іноземні мови – 61,7% учасників,</a:t>
            </a:r>
          </a:p>
          <a:p>
            <a:pPr marL="0" indent="0">
              <a:buNone/>
            </a:pPr>
            <a:r>
              <a:rPr lang="uk-UA" dirty="0">
                <a:latin typeface="Times New Roman" pitchFamily="18" charset="0"/>
                <a:cs typeface="Times New Roman" pitchFamily="18" charset="0"/>
              </a:rPr>
              <a:t> біології – 12,6%,</a:t>
            </a:r>
          </a:p>
          <a:p>
            <a:pPr marL="0" indent="0">
              <a:buNone/>
            </a:pPr>
            <a:r>
              <a:rPr lang="uk-UA" dirty="0">
                <a:latin typeface="Times New Roman" pitchFamily="18" charset="0"/>
                <a:cs typeface="Times New Roman" pitchFamily="18" charset="0"/>
              </a:rPr>
              <a:t> географії – 14,6%, </a:t>
            </a:r>
          </a:p>
          <a:p>
            <a:pPr marL="0" indent="0">
              <a:buNone/>
            </a:pPr>
            <a:r>
              <a:rPr lang="uk-UA" dirty="0">
                <a:latin typeface="Times New Roman" pitchFamily="18" charset="0"/>
                <a:cs typeface="Times New Roman" pitchFamily="18" charset="0"/>
              </a:rPr>
              <a:t>української літератури – 4,7%, </a:t>
            </a:r>
          </a:p>
          <a:p>
            <a:pPr marL="0" indent="0">
              <a:buNone/>
            </a:pPr>
            <a:r>
              <a:rPr lang="uk-UA" dirty="0">
                <a:latin typeface="Times New Roman" pitchFamily="18" charset="0"/>
                <a:cs typeface="Times New Roman" pitchFamily="18" charset="0"/>
              </a:rPr>
              <a:t>фізики – 3,9 % ,</a:t>
            </a:r>
          </a:p>
          <a:p>
            <a:pPr marL="0" indent="0">
              <a:buNone/>
            </a:pPr>
            <a:r>
              <a:rPr lang="uk-UA" dirty="0">
                <a:latin typeface="Times New Roman" pitchFamily="18" charset="0"/>
                <a:cs typeface="Times New Roman" pitchFamily="18" charset="0"/>
              </a:rPr>
              <a:t>хімії – 1,6%.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380235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7544" y="241175"/>
            <a:ext cx="8136904" cy="60785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buClr>
                <a:srgbClr val="B13F9A"/>
              </a:buClr>
              <a:buSzPct val="73000"/>
            </a:pPr>
            <a:r>
              <a:rPr lang="uk-UA" sz="2800" kern="0" dirty="0">
                <a:solidFill>
                  <a:prstClr val="black"/>
                </a:solidFill>
                <a:latin typeface="Times New Roman"/>
                <a:ea typeface="Calibri"/>
              </a:rPr>
              <a:t>Для подолання порогу необхідно було набрати щонайменше </a:t>
            </a:r>
            <a:r>
              <a:rPr lang="uk-UA" sz="2800" b="1" kern="0" dirty="0">
                <a:solidFill>
                  <a:prstClr val="black"/>
                </a:solidFill>
                <a:latin typeface="Times New Roman"/>
                <a:ea typeface="Calibri"/>
              </a:rPr>
              <a:t>15% тестових балів </a:t>
            </a:r>
            <a:r>
              <a:rPr lang="uk-UA" sz="2800" kern="0" dirty="0">
                <a:solidFill>
                  <a:prstClr val="black"/>
                </a:solidFill>
                <a:latin typeface="Times New Roman"/>
                <a:ea typeface="Calibri"/>
              </a:rPr>
              <a:t>від загальної кількості балів у конкретному предметному тесті:</a:t>
            </a:r>
          </a:p>
          <a:p>
            <a:pPr marL="274320" lvl="0" indent="-274320">
              <a:spcBef>
                <a:spcPts val="600"/>
              </a:spcBef>
              <a:buClr>
                <a:srgbClr val="B13F9A"/>
              </a:buClr>
              <a:buSzPct val="73000"/>
              <a:buFont typeface="Wingdings 2"/>
              <a:buChar char=""/>
            </a:pPr>
            <a:r>
              <a:rPr lang="uk-UA" sz="2800" kern="0" dirty="0">
                <a:solidFill>
                  <a:prstClr val="black"/>
                </a:solidFill>
                <a:latin typeface="Times New Roman"/>
                <a:ea typeface="Calibri"/>
              </a:rPr>
              <a:t>з історії України поріг підвищився до 8 балів (у межах НМТ-2023 було 6 балів), </a:t>
            </a:r>
          </a:p>
          <a:p>
            <a:pPr marL="274320" lvl="0" indent="-274320">
              <a:spcBef>
                <a:spcPts val="600"/>
              </a:spcBef>
              <a:buClr>
                <a:srgbClr val="B13F9A"/>
              </a:buClr>
              <a:buSzPct val="73000"/>
              <a:buFont typeface="Wingdings 2"/>
              <a:buChar char=""/>
            </a:pPr>
            <a:r>
              <a:rPr lang="uk-UA" sz="2800" kern="0" dirty="0">
                <a:solidFill>
                  <a:prstClr val="black"/>
                </a:solidFill>
                <a:latin typeface="Times New Roman"/>
                <a:ea typeface="Calibri"/>
              </a:rPr>
              <a:t>української мови та біології – до 7 балів (було 5 балів), </a:t>
            </a:r>
          </a:p>
          <a:p>
            <a:pPr marL="274320" lvl="0" indent="-274320">
              <a:spcBef>
                <a:spcPts val="600"/>
              </a:spcBef>
              <a:buClr>
                <a:srgbClr val="B13F9A"/>
              </a:buClr>
              <a:buSzPct val="73000"/>
              <a:buFont typeface="Wingdings 2"/>
              <a:buChar char=""/>
            </a:pPr>
            <a:r>
              <a:rPr lang="uk-UA" sz="2800" kern="0" dirty="0">
                <a:solidFill>
                  <a:prstClr val="black"/>
                </a:solidFill>
                <a:latin typeface="Times New Roman"/>
                <a:ea typeface="Calibri"/>
              </a:rPr>
              <a:t>хімії – до 6 балів (було 4 бали), </a:t>
            </a:r>
          </a:p>
          <a:p>
            <a:pPr marL="274320" lvl="0" indent="-274320">
              <a:spcBef>
                <a:spcPts val="600"/>
              </a:spcBef>
              <a:buClr>
                <a:srgbClr val="B13F9A"/>
              </a:buClr>
              <a:buSzPct val="73000"/>
              <a:buFont typeface="Wingdings 2"/>
              <a:buChar char=""/>
            </a:pPr>
            <a:r>
              <a:rPr lang="uk-UA" sz="2800" kern="0" dirty="0">
                <a:solidFill>
                  <a:prstClr val="black"/>
                </a:solidFill>
                <a:latin typeface="Times New Roman"/>
                <a:ea typeface="Calibri"/>
              </a:rPr>
              <a:t>фізики, математики та іноземної мови – до 5 балів (було 4 бали),</a:t>
            </a:r>
          </a:p>
          <a:p>
            <a:pPr marL="274320" lvl="0" indent="-274320">
              <a:spcBef>
                <a:spcPts val="600"/>
              </a:spcBef>
              <a:buClr>
                <a:srgbClr val="B13F9A"/>
              </a:buClr>
              <a:buSzPct val="73000"/>
              <a:buFont typeface="Wingdings 2"/>
              <a:buChar char=""/>
            </a:pPr>
            <a:r>
              <a:rPr lang="uk-UA" sz="2800" kern="0" dirty="0">
                <a:solidFill>
                  <a:prstClr val="black"/>
                </a:solidFill>
                <a:latin typeface="Times New Roman"/>
                <a:ea typeface="Calibri"/>
              </a:rPr>
              <a:t>для нових предметних тестів (української літератури та географії) порогові значення відповідали 7 балам</a:t>
            </a:r>
            <a:endParaRPr lang="ru-RU" sz="26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17295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112" y="1356993"/>
            <a:ext cx="7773390" cy="38402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612130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25DD2B-3186-56F1-343D-1D3B1D6A28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>
            <a:extLst>
              <a:ext uri="{FF2B5EF4-FFF2-40B4-BE49-F238E27FC236}">
                <a16:creationId xmlns:a16="http://schemas.microsoft.com/office/drawing/2014/main" id="{5BE255A2-1026-0B68-5F3D-3EAE24040196}"/>
              </a:ext>
            </a:extLst>
          </p:cNvPr>
          <p:cNvGraphicFramePr/>
          <p:nvPr/>
        </p:nvGraphicFramePr>
        <p:xfrm>
          <a:off x="107504" y="188640"/>
          <a:ext cx="7920880" cy="6669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845630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4C79348D-20A0-6412-F163-9D9690BB88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6706410"/>
              </p:ext>
            </p:extLst>
          </p:nvPr>
        </p:nvGraphicFramePr>
        <p:xfrm>
          <a:off x="679450" y="476672"/>
          <a:ext cx="6794500" cy="549283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18795">
                  <a:extLst>
                    <a:ext uri="{9D8B030D-6E8A-4147-A177-3AD203B41FA5}">
                      <a16:colId xmlns:a16="http://schemas.microsoft.com/office/drawing/2014/main" val="3103912522"/>
                    </a:ext>
                  </a:extLst>
                </a:gridCol>
                <a:gridCol w="579120">
                  <a:extLst>
                    <a:ext uri="{9D8B030D-6E8A-4147-A177-3AD203B41FA5}">
                      <a16:colId xmlns:a16="http://schemas.microsoft.com/office/drawing/2014/main" val="2561729944"/>
                    </a:ext>
                  </a:extLst>
                </a:gridCol>
                <a:gridCol w="450215">
                  <a:extLst>
                    <a:ext uri="{9D8B030D-6E8A-4147-A177-3AD203B41FA5}">
                      <a16:colId xmlns:a16="http://schemas.microsoft.com/office/drawing/2014/main" val="3182883823"/>
                    </a:ext>
                  </a:extLst>
                </a:gridCol>
                <a:gridCol w="450215">
                  <a:extLst>
                    <a:ext uri="{9D8B030D-6E8A-4147-A177-3AD203B41FA5}">
                      <a16:colId xmlns:a16="http://schemas.microsoft.com/office/drawing/2014/main" val="3673345692"/>
                    </a:ext>
                  </a:extLst>
                </a:gridCol>
                <a:gridCol w="419100">
                  <a:extLst>
                    <a:ext uri="{9D8B030D-6E8A-4147-A177-3AD203B41FA5}">
                      <a16:colId xmlns:a16="http://schemas.microsoft.com/office/drawing/2014/main" val="1769075288"/>
                    </a:ext>
                  </a:extLst>
                </a:gridCol>
                <a:gridCol w="425450">
                  <a:extLst>
                    <a:ext uri="{9D8B030D-6E8A-4147-A177-3AD203B41FA5}">
                      <a16:colId xmlns:a16="http://schemas.microsoft.com/office/drawing/2014/main" val="2317995225"/>
                    </a:ext>
                  </a:extLst>
                </a:gridCol>
                <a:gridCol w="425450">
                  <a:extLst>
                    <a:ext uri="{9D8B030D-6E8A-4147-A177-3AD203B41FA5}">
                      <a16:colId xmlns:a16="http://schemas.microsoft.com/office/drawing/2014/main" val="584238463"/>
                    </a:ext>
                  </a:extLst>
                </a:gridCol>
                <a:gridCol w="382905">
                  <a:extLst>
                    <a:ext uri="{9D8B030D-6E8A-4147-A177-3AD203B41FA5}">
                      <a16:colId xmlns:a16="http://schemas.microsoft.com/office/drawing/2014/main" val="304884919"/>
                    </a:ext>
                  </a:extLst>
                </a:gridCol>
                <a:gridCol w="382905">
                  <a:extLst>
                    <a:ext uri="{9D8B030D-6E8A-4147-A177-3AD203B41FA5}">
                      <a16:colId xmlns:a16="http://schemas.microsoft.com/office/drawing/2014/main" val="2806938909"/>
                    </a:ext>
                  </a:extLst>
                </a:gridCol>
                <a:gridCol w="363220">
                  <a:extLst>
                    <a:ext uri="{9D8B030D-6E8A-4147-A177-3AD203B41FA5}">
                      <a16:colId xmlns:a16="http://schemas.microsoft.com/office/drawing/2014/main" val="1280247585"/>
                    </a:ext>
                  </a:extLst>
                </a:gridCol>
                <a:gridCol w="363220">
                  <a:extLst>
                    <a:ext uri="{9D8B030D-6E8A-4147-A177-3AD203B41FA5}">
                      <a16:colId xmlns:a16="http://schemas.microsoft.com/office/drawing/2014/main" val="362715048"/>
                    </a:ext>
                  </a:extLst>
                </a:gridCol>
                <a:gridCol w="356870">
                  <a:extLst>
                    <a:ext uri="{9D8B030D-6E8A-4147-A177-3AD203B41FA5}">
                      <a16:colId xmlns:a16="http://schemas.microsoft.com/office/drawing/2014/main" val="1501673794"/>
                    </a:ext>
                  </a:extLst>
                </a:gridCol>
                <a:gridCol w="388620">
                  <a:extLst>
                    <a:ext uri="{9D8B030D-6E8A-4147-A177-3AD203B41FA5}">
                      <a16:colId xmlns:a16="http://schemas.microsoft.com/office/drawing/2014/main" val="401539764"/>
                    </a:ext>
                  </a:extLst>
                </a:gridCol>
                <a:gridCol w="388620">
                  <a:extLst>
                    <a:ext uri="{9D8B030D-6E8A-4147-A177-3AD203B41FA5}">
                      <a16:colId xmlns:a16="http://schemas.microsoft.com/office/drawing/2014/main" val="358213218"/>
                    </a:ext>
                  </a:extLst>
                </a:gridCol>
                <a:gridCol w="899795">
                  <a:extLst>
                    <a:ext uri="{9D8B030D-6E8A-4147-A177-3AD203B41FA5}">
                      <a16:colId xmlns:a16="http://schemas.microsoft.com/office/drawing/2014/main" val="95002282"/>
                    </a:ext>
                  </a:extLst>
                </a:gridCol>
              </a:tblGrid>
              <a:tr h="654064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 dirty="0">
                          <a:effectLst/>
                        </a:rPr>
                        <a:t>ЗЗСО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000">
                          <a:effectLst/>
                        </a:rPr>
                        <a:t>Кількість учасників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 dirty="0">
                          <a:effectLst/>
                        </a:rPr>
                        <a:t>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100-119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120-139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140-159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160-179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180-200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 dirty="0">
                          <a:effectLst/>
                        </a:rPr>
                        <a:t>Середній бал з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 dirty="0">
                          <a:effectLst/>
                        </a:rPr>
                        <a:t>предмету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94590350"/>
                  </a:ext>
                </a:extLst>
              </a:tr>
              <a:tr h="65406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К-ть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%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К-ть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%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К-ть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%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К-ть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%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К-ть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%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К-ть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%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6934000"/>
                  </a:ext>
                </a:extLst>
              </a:tr>
              <a:tr h="28965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</a:rPr>
                        <a:t>13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49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20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24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49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24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 dirty="0">
                          <a:effectLst/>
                        </a:rPr>
                        <a:t>150,2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07199470"/>
                  </a:ext>
                </a:extLst>
              </a:tr>
              <a:tr h="28965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18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50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43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 dirty="0">
                          <a:effectLst/>
                        </a:rPr>
                        <a:t>151,4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55378915"/>
                  </a:ext>
                </a:extLst>
              </a:tr>
              <a:tr h="28965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57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29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22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76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 dirty="0">
                          <a:effectLst/>
                        </a:rPr>
                        <a:t>146,4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20240208"/>
                  </a:ext>
                </a:extLst>
              </a:tr>
              <a:tr h="28965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67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27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47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 dirty="0">
                          <a:effectLst/>
                        </a:rPr>
                        <a:t>144,9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29469173"/>
                  </a:ext>
                </a:extLst>
              </a:tr>
              <a:tr h="28965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69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28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29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46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r>
                        <a:rPr lang="en-US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 dirty="0">
                          <a:effectLst/>
                        </a:rPr>
                        <a:t>142,5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88416173"/>
                  </a:ext>
                </a:extLst>
              </a:tr>
              <a:tr h="28965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86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3</a:t>
                      </a:r>
                      <a:r>
                        <a:rPr lang="en-US" sz="1200">
                          <a:effectLst/>
                        </a:rPr>
                        <a:t>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3</a:t>
                      </a:r>
                      <a:r>
                        <a:rPr lang="en-US" sz="1200">
                          <a:effectLst/>
                        </a:rPr>
                        <a:t>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r>
                        <a:rPr lang="en-US" sz="1200">
                          <a:effectLst/>
                        </a:rPr>
                        <a:t>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4</a:t>
                      </a:r>
                      <a:r>
                        <a:rPr lang="en-US" sz="1200">
                          <a:effectLst/>
                        </a:rPr>
                        <a:t>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 dirty="0">
                          <a:effectLst/>
                        </a:rPr>
                        <a:t>144,6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38132437"/>
                  </a:ext>
                </a:extLst>
              </a:tr>
              <a:tr h="28965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87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34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38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38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 dirty="0">
                          <a:effectLst/>
                        </a:rPr>
                        <a:t>156,8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96421161"/>
                  </a:ext>
                </a:extLst>
              </a:tr>
              <a:tr h="28965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108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50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28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 dirty="0">
                          <a:effectLst/>
                        </a:rPr>
                        <a:t>155,7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84174840"/>
                  </a:ext>
                </a:extLst>
              </a:tr>
              <a:tr h="28965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126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45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r>
                        <a:rPr lang="en-US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20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21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47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20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 dirty="0">
                          <a:effectLst/>
                        </a:rPr>
                        <a:t>146,3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07518099"/>
                  </a:ext>
                </a:extLst>
              </a:tr>
              <a:tr h="28965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136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39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56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r>
                        <a:rPr lang="en-US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r>
                        <a:rPr lang="ru-RU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 dirty="0">
                          <a:effectLst/>
                        </a:rPr>
                        <a:t>137,5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91694230"/>
                  </a:ext>
                </a:extLst>
              </a:tr>
              <a:tr h="28965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152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67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38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57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29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 dirty="0">
                          <a:effectLst/>
                        </a:rPr>
                        <a:t>151,2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61420932"/>
                  </a:ext>
                </a:extLst>
              </a:tr>
              <a:tr h="4992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000">
                          <a:effectLst/>
                        </a:rPr>
                        <a:t>всього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35</a:t>
                      </a:r>
                      <a:r>
                        <a:rPr lang="en-US" sz="1200">
                          <a:effectLst/>
                        </a:rPr>
                        <a:t>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68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181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51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77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22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 dirty="0">
                          <a:effectLst/>
                        </a:rPr>
                        <a:t>147,9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9788660"/>
                  </a:ext>
                </a:extLst>
              </a:tr>
              <a:tr h="4992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000">
                          <a:effectLst/>
                        </a:rPr>
                        <a:t>По місту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 dirty="0">
                          <a:effectLst/>
                        </a:rPr>
                        <a:t>150,9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00561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804884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927C919-29EF-E764-2C18-F3ABFFD48256}"/>
              </a:ext>
            </a:extLst>
          </p:cNvPr>
          <p:cNvSpPr txBox="1"/>
          <p:nvPr/>
        </p:nvSpPr>
        <p:spPr>
          <a:xfrm>
            <a:off x="1115616" y="332656"/>
            <a:ext cx="5742384" cy="7092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  <a:tabLst>
                <a:tab pos="764540" algn="l"/>
                <a:tab pos="927735" algn="l"/>
              </a:tabLst>
            </a:pP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Порівняльна діаграма результатів НМТ з української мови за середніми балами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312829DC-2FAE-042D-DE26-899D0F675B7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16734705"/>
              </p:ext>
            </p:extLst>
          </p:nvPr>
        </p:nvGraphicFramePr>
        <p:xfrm>
          <a:off x="683568" y="1124744"/>
          <a:ext cx="7272807" cy="5040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828112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A16B19-B5A9-EAF4-3E95-001B88B359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>
            <a:extLst>
              <a:ext uri="{FF2B5EF4-FFF2-40B4-BE49-F238E27FC236}">
                <a16:creationId xmlns:a16="http://schemas.microsoft.com/office/drawing/2014/main" id="{1CFCDDEE-224E-C094-B909-7866C2E5EF88}"/>
              </a:ext>
            </a:extLst>
          </p:cNvPr>
          <p:cNvGraphicFramePr/>
          <p:nvPr/>
        </p:nvGraphicFramePr>
        <p:xfrm>
          <a:off x="0" y="0"/>
          <a:ext cx="8172400" cy="6669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362867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45545C1-2DB9-0D1D-ECEA-14322A056D8D}"/>
              </a:ext>
            </a:extLst>
          </p:cNvPr>
          <p:cNvSpPr txBox="1"/>
          <p:nvPr/>
        </p:nvSpPr>
        <p:spPr>
          <a:xfrm>
            <a:off x="1691680" y="332656"/>
            <a:ext cx="5166320" cy="3906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Математика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D46105A1-0003-D683-F417-93FFA77DC7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109038"/>
              </p:ext>
            </p:extLst>
          </p:nvPr>
        </p:nvGraphicFramePr>
        <p:xfrm>
          <a:off x="512762" y="1052736"/>
          <a:ext cx="7587630" cy="509301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97547">
                  <a:extLst>
                    <a:ext uri="{9D8B030D-6E8A-4147-A177-3AD203B41FA5}">
                      <a16:colId xmlns:a16="http://schemas.microsoft.com/office/drawing/2014/main" val="2849609917"/>
                    </a:ext>
                  </a:extLst>
                </a:gridCol>
                <a:gridCol w="721247">
                  <a:extLst>
                    <a:ext uri="{9D8B030D-6E8A-4147-A177-3AD203B41FA5}">
                      <a16:colId xmlns:a16="http://schemas.microsoft.com/office/drawing/2014/main" val="3112558998"/>
                    </a:ext>
                  </a:extLst>
                </a:gridCol>
                <a:gridCol w="479254">
                  <a:extLst>
                    <a:ext uri="{9D8B030D-6E8A-4147-A177-3AD203B41FA5}">
                      <a16:colId xmlns:a16="http://schemas.microsoft.com/office/drawing/2014/main" val="3815678575"/>
                    </a:ext>
                  </a:extLst>
                </a:gridCol>
                <a:gridCol w="574564">
                  <a:extLst>
                    <a:ext uri="{9D8B030D-6E8A-4147-A177-3AD203B41FA5}">
                      <a16:colId xmlns:a16="http://schemas.microsoft.com/office/drawing/2014/main" val="2535320176"/>
                    </a:ext>
                  </a:extLst>
                </a:gridCol>
                <a:gridCol w="574564">
                  <a:extLst>
                    <a:ext uri="{9D8B030D-6E8A-4147-A177-3AD203B41FA5}">
                      <a16:colId xmlns:a16="http://schemas.microsoft.com/office/drawing/2014/main" val="1313022542"/>
                    </a:ext>
                  </a:extLst>
                </a:gridCol>
                <a:gridCol w="503589">
                  <a:extLst>
                    <a:ext uri="{9D8B030D-6E8A-4147-A177-3AD203B41FA5}">
                      <a16:colId xmlns:a16="http://schemas.microsoft.com/office/drawing/2014/main" val="568700798"/>
                    </a:ext>
                  </a:extLst>
                </a:gridCol>
                <a:gridCol w="448836">
                  <a:extLst>
                    <a:ext uri="{9D8B030D-6E8A-4147-A177-3AD203B41FA5}">
                      <a16:colId xmlns:a16="http://schemas.microsoft.com/office/drawing/2014/main" val="2803183232"/>
                    </a:ext>
                  </a:extLst>
                </a:gridCol>
                <a:gridCol w="443429">
                  <a:extLst>
                    <a:ext uri="{9D8B030D-6E8A-4147-A177-3AD203B41FA5}">
                      <a16:colId xmlns:a16="http://schemas.microsoft.com/office/drawing/2014/main" val="1895427485"/>
                    </a:ext>
                  </a:extLst>
                </a:gridCol>
                <a:gridCol w="437345">
                  <a:extLst>
                    <a:ext uri="{9D8B030D-6E8A-4147-A177-3AD203B41FA5}">
                      <a16:colId xmlns:a16="http://schemas.microsoft.com/office/drawing/2014/main" val="85097471"/>
                    </a:ext>
                  </a:extLst>
                </a:gridCol>
                <a:gridCol w="402195">
                  <a:extLst>
                    <a:ext uri="{9D8B030D-6E8A-4147-A177-3AD203B41FA5}">
                      <a16:colId xmlns:a16="http://schemas.microsoft.com/office/drawing/2014/main" val="3424154962"/>
                    </a:ext>
                  </a:extLst>
                </a:gridCol>
                <a:gridCol w="402195">
                  <a:extLst>
                    <a:ext uri="{9D8B030D-6E8A-4147-A177-3AD203B41FA5}">
                      <a16:colId xmlns:a16="http://schemas.microsoft.com/office/drawing/2014/main" val="3923636198"/>
                    </a:ext>
                  </a:extLst>
                </a:gridCol>
                <a:gridCol w="421122">
                  <a:extLst>
                    <a:ext uri="{9D8B030D-6E8A-4147-A177-3AD203B41FA5}">
                      <a16:colId xmlns:a16="http://schemas.microsoft.com/office/drawing/2014/main" val="2639948225"/>
                    </a:ext>
                  </a:extLst>
                </a:gridCol>
                <a:gridCol w="421122">
                  <a:extLst>
                    <a:ext uri="{9D8B030D-6E8A-4147-A177-3AD203B41FA5}">
                      <a16:colId xmlns:a16="http://schemas.microsoft.com/office/drawing/2014/main" val="4023078472"/>
                    </a:ext>
                  </a:extLst>
                </a:gridCol>
                <a:gridCol w="281199">
                  <a:extLst>
                    <a:ext uri="{9D8B030D-6E8A-4147-A177-3AD203B41FA5}">
                      <a16:colId xmlns:a16="http://schemas.microsoft.com/office/drawing/2014/main" val="948034686"/>
                    </a:ext>
                  </a:extLst>
                </a:gridCol>
                <a:gridCol w="879422">
                  <a:extLst>
                    <a:ext uri="{9D8B030D-6E8A-4147-A177-3AD203B41FA5}">
                      <a16:colId xmlns:a16="http://schemas.microsoft.com/office/drawing/2014/main" val="1362711093"/>
                    </a:ext>
                  </a:extLst>
                </a:gridCol>
              </a:tblGrid>
              <a:tr h="544636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000">
                          <a:effectLst/>
                        </a:rPr>
                        <a:t>ЗЗСО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000">
                          <a:effectLst/>
                        </a:rPr>
                        <a:t>Кількість учасників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100-119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120-139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140-159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160-179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180-200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Середній бал з предмету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05266064"/>
                  </a:ext>
                </a:extLst>
              </a:tr>
              <a:tr h="56264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К-ть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%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К-ть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%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К-ть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%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К-ть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%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К-ть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%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К-ть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%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258963"/>
                  </a:ext>
                </a:extLst>
              </a:tr>
              <a:tr h="2633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</a:t>
                      </a:r>
                      <a:r>
                        <a:rPr lang="en-US" sz="1200">
                          <a:effectLst/>
                        </a:rPr>
                        <a:t>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49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27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20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41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134,9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59021601"/>
                  </a:ext>
                </a:extLst>
              </a:tr>
              <a:tr h="2633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18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29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29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36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133,7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80524451"/>
                  </a:ext>
                </a:extLst>
              </a:tr>
              <a:tr h="2633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57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29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31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24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28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129,3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84239078"/>
                  </a:ext>
                </a:extLst>
              </a:tr>
              <a:tr h="2633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67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20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47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130,6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31757804"/>
                  </a:ext>
                </a:extLst>
              </a:tr>
              <a:tr h="2633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69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28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  <a:highlight>
                            <a:srgbClr val="FFFF00"/>
                          </a:highlight>
                        </a:rPr>
                        <a:t>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32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36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25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r>
                        <a:rPr lang="en-US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r>
                        <a:rPr lang="ru-RU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128,2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87739278"/>
                  </a:ext>
                </a:extLst>
              </a:tr>
              <a:tr h="2633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86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3</a:t>
                      </a:r>
                      <a:r>
                        <a:rPr lang="en-US" sz="1200">
                          <a:effectLst/>
                        </a:rPr>
                        <a:t>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</a:t>
                      </a:r>
                      <a:r>
                        <a:rPr lang="en-US" sz="1200">
                          <a:effectLst/>
                        </a:rPr>
                        <a:t>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3</a:t>
                      </a:r>
                      <a:r>
                        <a:rPr lang="en-US" sz="1200">
                          <a:effectLst/>
                        </a:rPr>
                        <a:t>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r>
                        <a:rPr lang="en-US" sz="12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2</a:t>
                      </a:r>
                      <a:r>
                        <a:rPr lang="en-US" sz="1200">
                          <a:effectLst/>
                        </a:rPr>
                        <a:t>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131,1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16247580"/>
                  </a:ext>
                </a:extLst>
              </a:tr>
              <a:tr h="2633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87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34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21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47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140,1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24727768"/>
                  </a:ext>
                </a:extLst>
              </a:tr>
              <a:tr h="2633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108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33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33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137,1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46041376"/>
                  </a:ext>
                </a:extLst>
              </a:tr>
              <a:tr h="2633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126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45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33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29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134,1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36354398"/>
                  </a:ext>
                </a:extLst>
              </a:tr>
              <a:tr h="2633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136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  <a:highlight>
                            <a:srgbClr val="FFFF00"/>
                          </a:highlight>
                        </a:rPr>
                        <a:t>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22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28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33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r>
                        <a:rPr lang="en-US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r>
                        <a:rPr lang="ru-RU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128,6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94605150"/>
                  </a:ext>
                </a:extLst>
              </a:tr>
              <a:tr h="2633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152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67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  <a:highlight>
                            <a:srgbClr val="FFFF00"/>
                          </a:highlight>
                        </a:rPr>
                        <a:t>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24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32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48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140,2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06490096"/>
                  </a:ext>
                </a:extLst>
              </a:tr>
              <a:tr h="5446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всього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353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highlight>
                            <a:srgbClr val="FFFF00"/>
                          </a:highlight>
                        </a:rPr>
                        <a:t>3</a:t>
                      </a:r>
                      <a:r>
                        <a:rPr lang="uk-UA" sz="1200">
                          <a:effectLst/>
                          <a:highlight>
                            <a:srgbClr val="FFFF00"/>
                          </a:highlight>
                        </a:rPr>
                        <a:t>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94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27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79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22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125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35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133,3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11184729"/>
                  </a:ext>
                </a:extLst>
              </a:tr>
              <a:tr h="5446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По місту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 dirty="0">
                          <a:effectLst/>
                        </a:rPr>
                        <a:t>130,9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563273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945145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A469F55-C626-29F7-1642-3741FA971678}"/>
              </a:ext>
            </a:extLst>
          </p:cNvPr>
          <p:cNvSpPr txBox="1"/>
          <p:nvPr/>
        </p:nvSpPr>
        <p:spPr>
          <a:xfrm>
            <a:off x="611560" y="188640"/>
            <a:ext cx="6246440" cy="7092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  <a:tabLst>
                <a:tab pos="764540" algn="l"/>
                <a:tab pos="927735" algn="l"/>
              </a:tabLst>
            </a:pP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Порівняльна діаграма результатів НМТ з математики за середніми балами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AE41789F-E266-5D4F-A0E7-239C41D498A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68230291"/>
              </p:ext>
            </p:extLst>
          </p:nvPr>
        </p:nvGraphicFramePr>
        <p:xfrm>
          <a:off x="539553" y="1196752"/>
          <a:ext cx="7120770" cy="4968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265592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79BD95-B147-BFE2-0B65-E8C05786EC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>
            <a:extLst>
              <a:ext uri="{FF2B5EF4-FFF2-40B4-BE49-F238E27FC236}">
                <a16:creationId xmlns:a16="http://schemas.microsoft.com/office/drawing/2014/main" id="{50F91B5C-39BB-204D-1F8E-9F1D70E96DED}"/>
              </a:ext>
            </a:extLst>
          </p:cNvPr>
          <p:cNvGraphicFramePr/>
          <p:nvPr/>
        </p:nvGraphicFramePr>
        <p:xfrm>
          <a:off x="0" y="0"/>
          <a:ext cx="8100392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57157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E3871FE-EFA8-F24A-2E41-1CE078AEEFD5}"/>
              </a:ext>
            </a:extLst>
          </p:cNvPr>
          <p:cNvSpPr txBox="1"/>
          <p:nvPr/>
        </p:nvSpPr>
        <p:spPr>
          <a:xfrm>
            <a:off x="1331640" y="0"/>
            <a:ext cx="5526360" cy="8374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endParaRPr lang="uk-UA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Історія 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C1DDAE87-CC09-A41B-67B4-6D0ED24CA9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5266045"/>
              </p:ext>
            </p:extLst>
          </p:nvPr>
        </p:nvGraphicFramePr>
        <p:xfrm>
          <a:off x="588644" y="980728"/>
          <a:ext cx="7511745" cy="558564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04441">
                  <a:extLst>
                    <a:ext uri="{9D8B030D-6E8A-4147-A177-3AD203B41FA5}">
                      <a16:colId xmlns:a16="http://schemas.microsoft.com/office/drawing/2014/main" val="411872166"/>
                    </a:ext>
                  </a:extLst>
                </a:gridCol>
                <a:gridCol w="777431">
                  <a:extLst>
                    <a:ext uri="{9D8B030D-6E8A-4147-A177-3AD203B41FA5}">
                      <a16:colId xmlns:a16="http://schemas.microsoft.com/office/drawing/2014/main" val="224790613"/>
                    </a:ext>
                  </a:extLst>
                </a:gridCol>
                <a:gridCol w="559996">
                  <a:extLst>
                    <a:ext uri="{9D8B030D-6E8A-4147-A177-3AD203B41FA5}">
                      <a16:colId xmlns:a16="http://schemas.microsoft.com/office/drawing/2014/main" val="3414773346"/>
                    </a:ext>
                  </a:extLst>
                </a:gridCol>
                <a:gridCol w="436920">
                  <a:extLst>
                    <a:ext uri="{9D8B030D-6E8A-4147-A177-3AD203B41FA5}">
                      <a16:colId xmlns:a16="http://schemas.microsoft.com/office/drawing/2014/main" val="2583778737"/>
                    </a:ext>
                  </a:extLst>
                </a:gridCol>
                <a:gridCol w="436920">
                  <a:extLst>
                    <a:ext uri="{9D8B030D-6E8A-4147-A177-3AD203B41FA5}">
                      <a16:colId xmlns:a16="http://schemas.microsoft.com/office/drawing/2014/main" val="2022227357"/>
                    </a:ext>
                  </a:extLst>
                </a:gridCol>
                <a:gridCol w="458800">
                  <a:extLst>
                    <a:ext uri="{9D8B030D-6E8A-4147-A177-3AD203B41FA5}">
                      <a16:colId xmlns:a16="http://schemas.microsoft.com/office/drawing/2014/main" val="2370925002"/>
                    </a:ext>
                  </a:extLst>
                </a:gridCol>
                <a:gridCol w="458800">
                  <a:extLst>
                    <a:ext uri="{9D8B030D-6E8A-4147-A177-3AD203B41FA5}">
                      <a16:colId xmlns:a16="http://schemas.microsoft.com/office/drawing/2014/main" val="725486975"/>
                    </a:ext>
                  </a:extLst>
                </a:gridCol>
                <a:gridCol w="490937">
                  <a:extLst>
                    <a:ext uri="{9D8B030D-6E8A-4147-A177-3AD203B41FA5}">
                      <a16:colId xmlns:a16="http://schemas.microsoft.com/office/drawing/2014/main" val="1513722712"/>
                    </a:ext>
                  </a:extLst>
                </a:gridCol>
                <a:gridCol w="490937">
                  <a:extLst>
                    <a:ext uri="{9D8B030D-6E8A-4147-A177-3AD203B41FA5}">
                      <a16:colId xmlns:a16="http://schemas.microsoft.com/office/drawing/2014/main" val="3111794570"/>
                    </a:ext>
                  </a:extLst>
                </a:gridCol>
                <a:gridCol w="408886">
                  <a:extLst>
                    <a:ext uri="{9D8B030D-6E8A-4147-A177-3AD203B41FA5}">
                      <a16:colId xmlns:a16="http://schemas.microsoft.com/office/drawing/2014/main" val="980687816"/>
                    </a:ext>
                  </a:extLst>
                </a:gridCol>
                <a:gridCol w="408886">
                  <a:extLst>
                    <a:ext uri="{9D8B030D-6E8A-4147-A177-3AD203B41FA5}">
                      <a16:colId xmlns:a16="http://schemas.microsoft.com/office/drawing/2014/main" val="2870146032"/>
                    </a:ext>
                  </a:extLst>
                </a:gridCol>
                <a:gridCol w="390425">
                  <a:extLst>
                    <a:ext uri="{9D8B030D-6E8A-4147-A177-3AD203B41FA5}">
                      <a16:colId xmlns:a16="http://schemas.microsoft.com/office/drawing/2014/main" val="2348981499"/>
                    </a:ext>
                  </a:extLst>
                </a:gridCol>
                <a:gridCol w="390425">
                  <a:extLst>
                    <a:ext uri="{9D8B030D-6E8A-4147-A177-3AD203B41FA5}">
                      <a16:colId xmlns:a16="http://schemas.microsoft.com/office/drawing/2014/main" val="3683829845"/>
                    </a:ext>
                  </a:extLst>
                </a:gridCol>
                <a:gridCol w="312477">
                  <a:extLst>
                    <a:ext uri="{9D8B030D-6E8A-4147-A177-3AD203B41FA5}">
                      <a16:colId xmlns:a16="http://schemas.microsoft.com/office/drawing/2014/main" val="4239255207"/>
                    </a:ext>
                  </a:extLst>
                </a:gridCol>
                <a:gridCol w="885464">
                  <a:extLst>
                    <a:ext uri="{9D8B030D-6E8A-4147-A177-3AD203B41FA5}">
                      <a16:colId xmlns:a16="http://schemas.microsoft.com/office/drawing/2014/main" val="2972911777"/>
                    </a:ext>
                  </a:extLst>
                </a:gridCol>
              </a:tblGrid>
              <a:tr h="537894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000">
                          <a:effectLst/>
                        </a:rPr>
                        <a:t>ЗЗСО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000">
                          <a:effectLst/>
                        </a:rPr>
                        <a:t>Кількість учасників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100-119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120-139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140-159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160-179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180-200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Середній бал з предмету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34390850"/>
                  </a:ext>
                </a:extLst>
              </a:tr>
              <a:tr h="55567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К-ть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%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К-ть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%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К-ть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%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К-ть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%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К-ть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%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К-ть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%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3807337"/>
                  </a:ext>
                </a:extLst>
              </a:tr>
              <a:tr h="2600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49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37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24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49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144,4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21579659"/>
                  </a:ext>
                </a:extLst>
              </a:tr>
              <a:tr h="2600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18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65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145,7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93625494"/>
                  </a:ext>
                </a:extLst>
              </a:tr>
              <a:tr h="2600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57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29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28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62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145,0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51245985"/>
                  </a:ext>
                </a:extLst>
              </a:tr>
              <a:tr h="2600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67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53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27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137,2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96008570"/>
                  </a:ext>
                </a:extLst>
              </a:tr>
              <a:tr h="2600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69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28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39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43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141,1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44726347"/>
                  </a:ext>
                </a:extLst>
              </a:tr>
              <a:tr h="2600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86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37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41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41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10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145,1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97921305"/>
                  </a:ext>
                </a:extLst>
              </a:tr>
              <a:tr h="5378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87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34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26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32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29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153,1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12168575"/>
                  </a:ext>
                </a:extLst>
              </a:tr>
              <a:tr h="5378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108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28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44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151,6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27030624"/>
                  </a:ext>
                </a:extLst>
              </a:tr>
              <a:tr h="2600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126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45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40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20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44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142,6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31083650"/>
                  </a:ext>
                </a:extLst>
              </a:tr>
              <a:tr h="2600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136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33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67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137,3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29766546"/>
                  </a:ext>
                </a:extLst>
              </a:tr>
              <a:tr h="2600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152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67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27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31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46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149,7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90913227"/>
                  </a:ext>
                </a:extLst>
              </a:tr>
              <a:tr h="5378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всього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353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118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33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164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46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47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144,8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09699437"/>
                  </a:ext>
                </a:extLst>
              </a:tr>
              <a:tr h="5378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По місту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 dirty="0">
                          <a:effectLst/>
                        </a:rPr>
                        <a:t>145,5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296612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800607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1E81965-805F-A1F6-8D0B-C18D4CAFDDF6}"/>
              </a:ext>
            </a:extLst>
          </p:cNvPr>
          <p:cNvSpPr txBox="1"/>
          <p:nvPr/>
        </p:nvSpPr>
        <p:spPr>
          <a:xfrm>
            <a:off x="971600" y="188640"/>
            <a:ext cx="5886400" cy="7092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  <a:tabLst>
                <a:tab pos="764540" algn="l"/>
                <a:tab pos="927735" algn="l"/>
              </a:tabLst>
            </a:pP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Порівняльна діаграма результатів НМТ з історії за середніми балами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03304F5B-2042-B04A-BCC3-3D17160A874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52752555"/>
              </p:ext>
            </p:extLst>
          </p:nvPr>
        </p:nvGraphicFramePr>
        <p:xfrm>
          <a:off x="395537" y="1052736"/>
          <a:ext cx="7264786" cy="5256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370301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1073411838"/>
              </p:ext>
            </p:extLst>
          </p:nvPr>
        </p:nvGraphicFramePr>
        <p:xfrm>
          <a:off x="0" y="620688"/>
          <a:ext cx="8100392" cy="41799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822206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A7F43D-C847-54A5-D55F-30498BEACF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>
            <a:extLst>
              <a:ext uri="{FF2B5EF4-FFF2-40B4-BE49-F238E27FC236}">
                <a16:creationId xmlns:a16="http://schemas.microsoft.com/office/drawing/2014/main" id="{203CE152-0088-8891-5F6E-676B9E330C79}"/>
              </a:ext>
            </a:extLst>
          </p:cNvPr>
          <p:cNvGraphicFramePr/>
          <p:nvPr/>
        </p:nvGraphicFramePr>
        <p:xfrm>
          <a:off x="22920" y="19472"/>
          <a:ext cx="8100392" cy="63813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311718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458A032-EB6F-AB52-A7F9-56A0854A4B62}"/>
              </a:ext>
            </a:extLst>
          </p:cNvPr>
          <p:cNvSpPr txBox="1"/>
          <p:nvPr/>
        </p:nvSpPr>
        <p:spPr>
          <a:xfrm>
            <a:off x="1043608" y="332656"/>
            <a:ext cx="5814392" cy="3906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Англійська мова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CB4B2D2E-A386-75F0-9DBE-8B5528BC81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3184843"/>
              </p:ext>
            </p:extLst>
          </p:nvPr>
        </p:nvGraphicFramePr>
        <p:xfrm>
          <a:off x="603249" y="908720"/>
          <a:ext cx="7353127" cy="523702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07012">
                  <a:extLst>
                    <a:ext uri="{9D8B030D-6E8A-4147-A177-3AD203B41FA5}">
                      <a16:colId xmlns:a16="http://schemas.microsoft.com/office/drawing/2014/main" val="1883902788"/>
                    </a:ext>
                  </a:extLst>
                </a:gridCol>
                <a:gridCol w="807660">
                  <a:extLst>
                    <a:ext uri="{9D8B030D-6E8A-4147-A177-3AD203B41FA5}">
                      <a16:colId xmlns:a16="http://schemas.microsoft.com/office/drawing/2014/main" val="4232261040"/>
                    </a:ext>
                  </a:extLst>
                </a:gridCol>
                <a:gridCol w="597517">
                  <a:extLst>
                    <a:ext uri="{9D8B030D-6E8A-4147-A177-3AD203B41FA5}">
                      <a16:colId xmlns:a16="http://schemas.microsoft.com/office/drawing/2014/main" val="1340317552"/>
                    </a:ext>
                  </a:extLst>
                </a:gridCol>
                <a:gridCol w="446239">
                  <a:extLst>
                    <a:ext uri="{9D8B030D-6E8A-4147-A177-3AD203B41FA5}">
                      <a16:colId xmlns:a16="http://schemas.microsoft.com/office/drawing/2014/main" val="3227428927"/>
                    </a:ext>
                  </a:extLst>
                </a:gridCol>
                <a:gridCol w="381677">
                  <a:extLst>
                    <a:ext uri="{9D8B030D-6E8A-4147-A177-3AD203B41FA5}">
                      <a16:colId xmlns:a16="http://schemas.microsoft.com/office/drawing/2014/main" val="571002931"/>
                    </a:ext>
                  </a:extLst>
                </a:gridCol>
                <a:gridCol w="392436">
                  <a:extLst>
                    <a:ext uri="{9D8B030D-6E8A-4147-A177-3AD203B41FA5}">
                      <a16:colId xmlns:a16="http://schemas.microsoft.com/office/drawing/2014/main" val="1509363640"/>
                    </a:ext>
                  </a:extLst>
                </a:gridCol>
                <a:gridCol w="392436">
                  <a:extLst>
                    <a:ext uri="{9D8B030D-6E8A-4147-A177-3AD203B41FA5}">
                      <a16:colId xmlns:a16="http://schemas.microsoft.com/office/drawing/2014/main" val="3058374266"/>
                    </a:ext>
                  </a:extLst>
                </a:gridCol>
                <a:gridCol w="444973">
                  <a:extLst>
                    <a:ext uri="{9D8B030D-6E8A-4147-A177-3AD203B41FA5}">
                      <a16:colId xmlns:a16="http://schemas.microsoft.com/office/drawing/2014/main" val="1870939596"/>
                    </a:ext>
                  </a:extLst>
                </a:gridCol>
                <a:gridCol w="444973">
                  <a:extLst>
                    <a:ext uri="{9D8B030D-6E8A-4147-A177-3AD203B41FA5}">
                      <a16:colId xmlns:a16="http://schemas.microsoft.com/office/drawing/2014/main" val="4208734619"/>
                    </a:ext>
                  </a:extLst>
                </a:gridCol>
                <a:gridCol w="434845">
                  <a:extLst>
                    <a:ext uri="{9D8B030D-6E8A-4147-A177-3AD203B41FA5}">
                      <a16:colId xmlns:a16="http://schemas.microsoft.com/office/drawing/2014/main" val="228973925"/>
                    </a:ext>
                  </a:extLst>
                </a:gridCol>
                <a:gridCol w="434845">
                  <a:extLst>
                    <a:ext uri="{9D8B030D-6E8A-4147-A177-3AD203B41FA5}">
                      <a16:colId xmlns:a16="http://schemas.microsoft.com/office/drawing/2014/main" val="1717732758"/>
                    </a:ext>
                  </a:extLst>
                </a:gridCol>
                <a:gridCol w="350028">
                  <a:extLst>
                    <a:ext uri="{9D8B030D-6E8A-4147-A177-3AD203B41FA5}">
                      <a16:colId xmlns:a16="http://schemas.microsoft.com/office/drawing/2014/main" val="264587782"/>
                    </a:ext>
                  </a:extLst>
                </a:gridCol>
                <a:gridCol w="365853">
                  <a:extLst>
                    <a:ext uri="{9D8B030D-6E8A-4147-A177-3AD203B41FA5}">
                      <a16:colId xmlns:a16="http://schemas.microsoft.com/office/drawing/2014/main" val="4154121874"/>
                    </a:ext>
                  </a:extLst>
                </a:gridCol>
                <a:gridCol w="365853">
                  <a:extLst>
                    <a:ext uri="{9D8B030D-6E8A-4147-A177-3AD203B41FA5}">
                      <a16:colId xmlns:a16="http://schemas.microsoft.com/office/drawing/2014/main" val="1320791013"/>
                    </a:ext>
                  </a:extLst>
                </a:gridCol>
                <a:gridCol w="886780">
                  <a:extLst>
                    <a:ext uri="{9D8B030D-6E8A-4147-A177-3AD203B41FA5}">
                      <a16:colId xmlns:a16="http://schemas.microsoft.com/office/drawing/2014/main" val="2008172829"/>
                    </a:ext>
                  </a:extLst>
                </a:gridCol>
              </a:tblGrid>
              <a:tr h="560037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000">
                          <a:effectLst/>
                        </a:rPr>
                        <a:t>ЗЗСО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000">
                          <a:effectLst/>
                        </a:rPr>
                        <a:t>Кількість учасників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100-119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120-139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140-159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160-179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180-200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Середній бал з предмету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73974169"/>
                  </a:ext>
                </a:extLst>
              </a:tr>
              <a:tr h="57855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К-ть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%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К-ть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%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К-ть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%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К-ть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%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К-ть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%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К-ть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%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0476257"/>
                  </a:ext>
                </a:extLst>
              </a:tr>
              <a:tr h="2707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 13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25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33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50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145,7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93148388"/>
                  </a:ext>
                </a:extLst>
              </a:tr>
              <a:tr h="2707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18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25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63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162,9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82525775"/>
                  </a:ext>
                </a:extLst>
              </a:tr>
              <a:tr h="2707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57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20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20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60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140,8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90436835"/>
                  </a:ext>
                </a:extLst>
              </a:tr>
              <a:tr h="2707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67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50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50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135,3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71073949"/>
                  </a:ext>
                </a:extLst>
              </a:tr>
              <a:tr h="2707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69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31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31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134,8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37671615"/>
                  </a:ext>
                </a:extLst>
              </a:tr>
              <a:tr h="2707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86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20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30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30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150,9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72103991"/>
                  </a:ext>
                </a:extLst>
              </a:tr>
              <a:tr h="2707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87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22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68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151,5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27052367"/>
                  </a:ext>
                </a:extLst>
              </a:tr>
              <a:tr h="2707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108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157,5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14733254"/>
                  </a:ext>
                </a:extLst>
              </a:tr>
              <a:tr h="2707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126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28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32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32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21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149,7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62310021"/>
                  </a:ext>
                </a:extLst>
              </a:tr>
              <a:tr h="2707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136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64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135,1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12274002"/>
                  </a:ext>
                </a:extLst>
              </a:tr>
              <a:tr h="2707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152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51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22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22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43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147,3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5885458"/>
                  </a:ext>
                </a:extLst>
              </a:tr>
              <a:tr h="5600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всього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208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20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51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25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86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41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37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133,7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80293251"/>
                  </a:ext>
                </a:extLst>
              </a:tr>
              <a:tr h="5600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По місту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 dirty="0">
                          <a:effectLst/>
                        </a:rPr>
                        <a:t>150,7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059002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594202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FB2CA1B-9716-2218-5285-C683ABF4EA84}"/>
              </a:ext>
            </a:extLst>
          </p:cNvPr>
          <p:cNvSpPr txBox="1"/>
          <p:nvPr/>
        </p:nvSpPr>
        <p:spPr>
          <a:xfrm>
            <a:off x="827584" y="188640"/>
            <a:ext cx="6030416" cy="7092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  <a:tabLst>
                <a:tab pos="764540" algn="l"/>
                <a:tab pos="927735" algn="l"/>
              </a:tabLst>
            </a:pP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Порівняльна діаграма результатів НМТ з англійської мови за середніми балами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F1640EB2-EAB2-C39D-0D6E-85D38E95A38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77618064"/>
              </p:ext>
            </p:extLst>
          </p:nvPr>
        </p:nvGraphicFramePr>
        <p:xfrm>
          <a:off x="611561" y="1052736"/>
          <a:ext cx="7048762" cy="5184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650450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05EF16-87E1-E9AB-A668-BB41AB8746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110A93-09AD-54F8-3A80-5EC23A3C58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2" y="320040"/>
            <a:ext cx="7159696" cy="588680"/>
          </a:xfrm>
        </p:spPr>
        <p:txBody>
          <a:bodyPr/>
          <a:lstStyle/>
          <a:p>
            <a:r>
              <a:rPr lang="ru-RU" dirty="0"/>
              <a:t> </a:t>
            </a:r>
            <a:r>
              <a:rPr lang="ru-RU" dirty="0" err="1"/>
              <a:t>Іноземна</a:t>
            </a:r>
            <a:r>
              <a:rPr lang="ru-RU" dirty="0"/>
              <a:t> </a:t>
            </a:r>
            <a:r>
              <a:rPr lang="ru-RU" dirty="0" err="1"/>
              <a:t>мова</a:t>
            </a:r>
            <a:r>
              <a:rPr lang="ru-RU" dirty="0"/>
              <a:t> (</a:t>
            </a:r>
            <a:r>
              <a:rPr lang="ru-RU" dirty="0" err="1"/>
              <a:t>німецька</a:t>
            </a:r>
            <a:r>
              <a:rPr lang="ru-RU" dirty="0"/>
              <a:t>)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C6F78BEC-3B27-5A2C-4C79-8385D9277F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4042633"/>
              </p:ext>
            </p:extLst>
          </p:nvPr>
        </p:nvGraphicFramePr>
        <p:xfrm>
          <a:off x="179512" y="1412776"/>
          <a:ext cx="7239001" cy="5182496"/>
        </p:xfrm>
        <a:graphic>
          <a:graphicData uri="http://schemas.openxmlformats.org/drawingml/2006/table">
            <a:tbl>
              <a:tblPr firstRow="1" firstCol="1" bandRow="1"/>
              <a:tblGrid>
                <a:gridCol w="7885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80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22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922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880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880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8389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8389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8389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173084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ЗЗСО 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40" marR="56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Кількість  зареєстрованих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40" marR="56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Результати НМТ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40" marR="56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Бал за шкалою 100-200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40" marR="56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616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Не з</a:t>
                      </a:r>
                      <a:r>
                        <a:rPr lang="en-US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’</a:t>
                      </a:r>
                      <a:r>
                        <a:rPr lang="uk-UA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явився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40" marR="56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Анульовано результати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40" marR="56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не подолав</a:t>
                      </a:r>
                      <a:br>
                        <a:rPr lang="ru-RU" sz="1400">
                          <a:solidFill>
                            <a:srgbClr val="333333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</a:b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поріг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подолав поріг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min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avg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max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30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ХЛ №13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40" marR="56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3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0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333333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0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333333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0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3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333333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109.0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143.7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169.0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30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ХЛ№18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40" marR="56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0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—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—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333333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—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—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—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—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—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30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ХЛ №57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40" marR="56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0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—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—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—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333333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—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—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—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—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30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ХГ №67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40" marR="56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0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—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—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—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333333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—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333333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—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—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—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30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ХЛ №69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40" marR="56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0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—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—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—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—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333333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—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—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—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30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ХГ №86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40" marR="56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333333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1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333333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0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333333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1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157,0</a:t>
                      </a: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157,0</a:t>
                      </a: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157,0</a:t>
                      </a: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30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ХЛ № 87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40" marR="56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1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0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0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0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1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333333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173.0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173.0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173.0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30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ХЛ № 108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40" marR="56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0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—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—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—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—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333333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—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333333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—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—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730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ХЛ № 126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40" marR="56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1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0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0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0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1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333333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152.0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333333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152.0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152.0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730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ХГ № 136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40" marR="56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333333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0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—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—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—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—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—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333333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—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—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41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ХЛ №152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40" marR="56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3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0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0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0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3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134.0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333333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143.3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333333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149.0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730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40" marR="56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solidFill>
                            <a:srgbClr val="333333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9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>
                          <a:solidFill>
                            <a:srgbClr val="333333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0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>
                          <a:solidFill>
                            <a:srgbClr val="333333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0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>
                          <a:solidFill>
                            <a:srgbClr val="333333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0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solidFill>
                            <a:srgbClr val="333333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9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145,0</a:t>
                      </a: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153,8</a:t>
                      </a: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160,0</a:t>
                      </a: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256242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794BC4-2F87-1B55-3F11-9AB7271508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045ACE-3368-C9F0-C4D5-1205954A06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2" y="320040"/>
            <a:ext cx="7159696" cy="444664"/>
          </a:xfrm>
        </p:spPr>
        <p:txBody>
          <a:bodyPr>
            <a:normAutofit/>
          </a:bodyPr>
          <a:lstStyle/>
          <a:p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Іноземна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мова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французька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D709EBF8-258B-62A7-D906-FE04F7DCA02A}"/>
              </a:ext>
            </a:extLst>
          </p:cNvPr>
          <p:cNvGraphicFramePr>
            <a:graphicFrameLocks noGrp="1"/>
          </p:cNvGraphicFramePr>
          <p:nvPr/>
        </p:nvGraphicFramePr>
        <p:xfrm>
          <a:off x="179512" y="980725"/>
          <a:ext cx="7560840" cy="5270872"/>
        </p:xfrm>
        <a:graphic>
          <a:graphicData uri="http://schemas.openxmlformats.org/drawingml/2006/table">
            <a:tbl>
              <a:tblPr firstRow="1" firstCol="1" bandRow="1"/>
              <a:tblGrid>
                <a:gridCol w="10755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67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11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911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8694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8694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8277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8277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2692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02317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ЗЗСО 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440" marR="56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Кількість  зареєстрованих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440" marR="56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Результати НМТ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440" marR="56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Бал за шкалою 100-200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440" marR="56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8809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Не з</a:t>
                      </a:r>
                      <a:r>
                        <a:rPr lang="en-US" sz="14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’</a:t>
                      </a:r>
                      <a:r>
                        <a:rPr lang="uk-UA" sz="14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явився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440" marR="56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Анульовано результати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440" marR="56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не </a:t>
                      </a:r>
                      <a:r>
                        <a:rPr lang="ru-RU" sz="1400" dirty="0" err="1"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подолав</a:t>
                      </a:r>
                      <a:br>
                        <a:rPr lang="ru-RU" sz="1400" dirty="0"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</a:br>
                      <a:r>
                        <a:rPr lang="ru-RU" sz="1400" dirty="0" err="1"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поріг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подолав поріг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min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avg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max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231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ХЛ №13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440" marR="56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—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—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—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—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—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—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—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231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ХЛ№18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440" marR="56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173.0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173.0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173.0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231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ХЛ №57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440" marR="56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—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—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—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—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—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—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—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231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ХГ № 67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440" marR="56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—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—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—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—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—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—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—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231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ХЛ №69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440" marR="56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—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—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—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231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ХГ №86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440" marR="56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—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—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—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—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—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—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—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010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ХЛ № 87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440" marR="56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—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—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—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—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—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—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—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ХЛ № 108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440" marR="56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145.0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145.0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145.0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ХЛ № 126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440" marR="56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—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—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—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—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—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—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—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ХГ № 136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440" marR="56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—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—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—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—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—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—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—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ХЛ № 152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440" marR="56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—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—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—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—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—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—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—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0231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440" marR="56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159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159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159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440" marR="56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858631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3D1DFDA-B5D3-B40A-790A-8719F2D9A0FC}"/>
              </a:ext>
            </a:extLst>
          </p:cNvPr>
          <p:cNvSpPr txBox="1"/>
          <p:nvPr/>
        </p:nvSpPr>
        <p:spPr>
          <a:xfrm>
            <a:off x="899592" y="260648"/>
            <a:ext cx="5958408" cy="3906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Біологія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DBC8DEA2-A977-BF08-3AE0-4028697E43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2416535"/>
              </p:ext>
            </p:extLst>
          </p:nvPr>
        </p:nvGraphicFramePr>
        <p:xfrm>
          <a:off x="546734" y="692696"/>
          <a:ext cx="7481652" cy="544641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61212">
                  <a:extLst>
                    <a:ext uri="{9D8B030D-6E8A-4147-A177-3AD203B41FA5}">
                      <a16:colId xmlns:a16="http://schemas.microsoft.com/office/drawing/2014/main" val="2460635204"/>
                    </a:ext>
                  </a:extLst>
                </a:gridCol>
                <a:gridCol w="950179">
                  <a:extLst>
                    <a:ext uri="{9D8B030D-6E8A-4147-A177-3AD203B41FA5}">
                      <a16:colId xmlns:a16="http://schemas.microsoft.com/office/drawing/2014/main" val="787955003"/>
                    </a:ext>
                  </a:extLst>
                </a:gridCol>
                <a:gridCol w="327045">
                  <a:extLst>
                    <a:ext uri="{9D8B030D-6E8A-4147-A177-3AD203B41FA5}">
                      <a16:colId xmlns:a16="http://schemas.microsoft.com/office/drawing/2014/main" val="3813028298"/>
                    </a:ext>
                  </a:extLst>
                </a:gridCol>
                <a:gridCol w="405778">
                  <a:extLst>
                    <a:ext uri="{9D8B030D-6E8A-4147-A177-3AD203B41FA5}">
                      <a16:colId xmlns:a16="http://schemas.microsoft.com/office/drawing/2014/main" val="2067833931"/>
                    </a:ext>
                  </a:extLst>
                </a:gridCol>
                <a:gridCol w="405778">
                  <a:extLst>
                    <a:ext uri="{9D8B030D-6E8A-4147-A177-3AD203B41FA5}">
                      <a16:colId xmlns:a16="http://schemas.microsoft.com/office/drawing/2014/main" val="2052818788"/>
                    </a:ext>
                  </a:extLst>
                </a:gridCol>
                <a:gridCol w="382898">
                  <a:extLst>
                    <a:ext uri="{9D8B030D-6E8A-4147-A177-3AD203B41FA5}">
                      <a16:colId xmlns:a16="http://schemas.microsoft.com/office/drawing/2014/main" val="716997678"/>
                    </a:ext>
                  </a:extLst>
                </a:gridCol>
                <a:gridCol w="382898">
                  <a:extLst>
                    <a:ext uri="{9D8B030D-6E8A-4147-A177-3AD203B41FA5}">
                      <a16:colId xmlns:a16="http://schemas.microsoft.com/office/drawing/2014/main" val="2534275854"/>
                    </a:ext>
                  </a:extLst>
                </a:gridCol>
                <a:gridCol w="372131">
                  <a:extLst>
                    <a:ext uri="{9D8B030D-6E8A-4147-A177-3AD203B41FA5}">
                      <a16:colId xmlns:a16="http://schemas.microsoft.com/office/drawing/2014/main" val="113394576"/>
                    </a:ext>
                  </a:extLst>
                </a:gridCol>
                <a:gridCol w="372131">
                  <a:extLst>
                    <a:ext uri="{9D8B030D-6E8A-4147-A177-3AD203B41FA5}">
                      <a16:colId xmlns:a16="http://schemas.microsoft.com/office/drawing/2014/main" val="437912084"/>
                    </a:ext>
                  </a:extLst>
                </a:gridCol>
                <a:gridCol w="382898">
                  <a:extLst>
                    <a:ext uri="{9D8B030D-6E8A-4147-A177-3AD203B41FA5}">
                      <a16:colId xmlns:a16="http://schemas.microsoft.com/office/drawing/2014/main" val="3230163717"/>
                    </a:ext>
                  </a:extLst>
                </a:gridCol>
                <a:gridCol w="382898">
                  <a:extLst>
                    <a:ext uri="{9D8B030D-6E8A-4147-A177-3AD203B41FA5}">
                      <a16:colId xmlns:a16="http://schemas.microsoft.com/office/drawing/2014/main" val="217194039"/>
                    </a:ext>
                  </a:extLst>
                </a:gridCol>
                <a:gridCol w="394338">
                  <a:extLst>
                    <a:ext uri="{9D8B030D-6E8A-4147-A177-3AD203B41FA5}">
                      <a16:colId xmlns:a16="http://schemas.microsoft.com/office/drawing/2014/main" val="352354218"/>
                    </a:ext>
                  </a:extLst>
                </a:gridCol>
                <a:gridCol w="394338">
                  <a:extLst>
                    <a:ext uri="{9D8B030D-6E8A-4147-A177-3AD203B41FA5}">
                      <a16:colId xmlns:a16="http://schemas.microsoft.com/office/drawing/2014/main" val="1746977408"/>
                    </a:ext>
                  </a:extLst>
                </a:gridCol>
                <a:gridCol w="333774">
                  <a:extLst>
                    <a:ext uri="{9D8B030D-6E8A-4147-A177-3AD203B41FA5}">
                      <a16:colId xmlns:a16="http://schemas.microsoft.com/office/drawing/2014/main" val="2927479441"/>
                    </a:ext>
                  </a:extLst>
                </a:gridCol>
                <a:gridCol w="933356">
                  <a:extLst>
                    <a:ext uri="{9D8B030D-6E8A-4147-A177-3AD203B41FA5}">
                      <a16:colId xmlns:a16="http://schemas.microsoft.com/office/drawing/2014/main" val="2549088787"/>
                    </a:ext>
                  </a:extLst>
                </a:gridCol>
              </a:tblGrid>
              <a:tr h="551941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000">
                          <a:effectLst/>
                        </a:rPr>
                        <a:t>ЗЗСО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000">
                          <a:effectLst/>
                        </a:rPr>
                        <a:t>Кількість учасників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100-119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120-139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140-159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160-179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180-200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Середній бал з предмету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8639216"/>
                  </a:ext>
                </a:extLst>
              </a:tr>
              <a:tr h="55194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К-ть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%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К-ть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%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К-ть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%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К-ть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%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К-ть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%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К-ть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%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5769709"/>
                  </a:ext>
                </a:extLst>
              </a:tr>
              <a:tr h="266846">
                <a:tc>
                  <a:txBody>
                    <a:bodyPr/>
                    <a:lstStyle/>
                    <a:p>
                      <a:pPr indent="44958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   13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37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25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25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159,5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21310983"/>
                  </a:ext>
                </a:extLst>
              </a:tr>
              <a:tr h="5519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57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152,0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31823261"/>
                  </a:ext>
                </a:extLst>
              </a:tr>
              <a:tr h="5519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67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144,1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42887440"/>
                  </a:ext>
                </a:extLst>
              </a:tr>
              <a:tr h="26684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69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r>
                        <a:rPr lang="en-US" sz="1200">
                          <a:effectLst/>
                        </a:rPr>
                        <a:t>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r>
                        <a:rPr lang="ru-RU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67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33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134,0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82836489"/>
                  </a:ext>
                </a:extLst>
              </a:tr>
              <a:tr h="26684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86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57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29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135,7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82351882"/>
                  </a:ext>
                </a:extLst>
              </a:tr>
              <a:tr h="5519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87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144,0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09734943"/>
                  </a:ext>
                </a:extLst>
              </a:tr>
              <a:tr h="5519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108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100,0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6537625"/>
                  </a:ext>
                </a:extLst>
              </a:tr>
              <a:tr h="26684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126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r>
                        <a:rPr lang="en-US" sz="1200">
                          <a:effectLst/>
                        </a:rPr>
                        <a:t>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r>
                        <a:rPr lang="ru-RU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50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50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145,7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0098992"/>
                  </a:ext>
                </a:extLst>
              </a:tr>
              <a:tr h="26684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136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25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r>
                        <a:rPr lang="en-US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50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25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144,8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73965902"/>
                  </a:ext>
                </a:extLst>
              </a:tr>
              <a:tr h="26684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152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25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50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25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149,0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73348434"/>
                  </a:ext>
                </a:extLst>
              </a:tr>
              <a:tr h="2668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всього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43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26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23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53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140,8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08690683"/>
                  </a:ext>
                </a:extLst>
              </a:tr>
              <a:tr h="2668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 dirty="0">
                          <a:effectLst/>
                        </a:rPr>
                        <a:t> по місту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 dirty="0">
                          <a:effectLst/>
                        </a:rPr>
                        <a:t>150,1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928819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469476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545BEDD-0649-BEA1-6A46-7CEDAFC464F1}"/>
              </a:ext>
            </a:extLst>
          </p:cNvPr>
          <p:cNvSpPr txBox="1"/>
          <p:nvPr/>
        </p:nvSpPr>
        <p:spPr>
          <a:xfrm>
            <a:off x="755576" y="332656"/>
            <a:ext cx="6102424" cy="7092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  <a:tabLst>
                <a:tab pos="764540" algn="l"/>
                <a:tab pos="927735" algn="l"/>
              </a:tabLst>
            </a:pP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Порівняльна діаграма результатів НМТ з біології за середніми балами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7031781E-B5D7-DB0A-4DB1-A41E64D84CB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45490955"/>
              </p:ext>
            </p:extLst>
          </p:nvPr>
        </p:nvGraphicFramePr>
        <p:xfrm>
          <a:off x="467545" y="1196752"/>
          <a:ext cx="7192778" cy="5112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795257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B2FFEBF-FD8B-C068-4397-421F7EFEF4B9}"/>
              </a:ext>
            </a:extLst>
          </p:cNvPr>
          <p:cNvSpPr txBox="1"/>
          <p:nvPr/>
        </p:nvSpPr>
        <p:spPr>
          <a:xfrm>
            <a:off x="755576" y="116632"/>
            <a:ext cx="6102424" cy="3906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Географія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2EFD99CA-E1C9-E494-B661-44692E83D1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4215624"/>
              </p:ext>
            </p:extLst>
          </p:nvPr>
        </p:nvGraphicFramePr>
        <p:xfrm>
          <a:off x="583882" y="836712"/>
          <a:ext cx="7300487" cy="52565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46529">
                  <a:extLst>
                    <a:ext uri="{9D8B030D-6E8A-4147-A177-3AD203B41FA5}">
                      <a16:colId xmlns:a16="http://schemas.microsoft.com/office/drawing/2014/main" val="4224738097"/>
                    </a:ext>
                  </a:extLst>
                </a:gridCol>
                <a:gridCol w="937032">
                  <a:extLst>
                    <a:ext uri="{9D8B030D-6E8A-4147-A177-3AD203B41FA5}">
                      <a16:colId xmlns:a16="http://schemas.microsoft.com/office/drawing/2014/main" val="234473930"/>
                    </a:ext>
                  </a:extLst>
                </a:gridCol>
                <a:gridCol w="311238">
                  <a:extLst>
                    <a:ext uri="{9D8B030D-6E8A-4147-A177-3AD203B41FA5}">
                      <a16:colId xmlns:a16="http://schemas.microsoft.com/office/drawing/2014/main" val="1717370587"/>
                    </a:ext>
                  </a:extLst>
                </a:gridCol>
                <a:gridCol w="355700">
                  <a:extLst>
                    <a:ext uri="{9D8B030D-6E8A-4147-A177-3AD203B41FA5}">
                      <a16:colId xmlns:a16="http://schemas.microsoft.com/office/drawing/2014/main" val="3951067663"/>
                    </a:ext>
                  </a:extLst>
                </a:gridCol>
                <a:gridCol w="362337">
                  <a:extLst>
                    <a:ext uri="{9D8B030D-6E8A-4147-A177-3AD203B41FA5}">
                      <a16:colId xmlns:a16="http://schemas.microsoft.com/office/drawing/2014/main" val="2016978948"/>
                    </a:ext>
                  </a:extLst>
                </a:gridCol>
                <a:gridCol w="362337">
                  <a:extLst>
                    <a:ext uri="{9D8B030D-6E8A-4147-A177-3AD203B41FA5}">
                      <a16:colId xmlns:a16="http://schemas.microsoft.com/office/drawing/2014/main" val="2926788900"/>
                    </a:ext>
                  </a:extLst>
                </a:gridCol>
                <a:gridCol w="384900">
                  <a:extLst>
                    <a:ext uri="{9D8B030D-6E8A-4147-A177-3AD203B41FA5}">
                      <a16:colId xmlns:a16="http://schemas.microsoft.com/office/drawing/2014/main" val="97218477"/>
                    </a:ext>
                  </a:extLst>
                </a:gridCol>
                <a:gridCol w="384900">
                  <a:extLst>
                    <a:ext uri="{9D8B030D-6E8A-4147-A177-3AD203B41FA5}">
                      <a16:colId xmlns:a16="http://schemas.microsoft.com/office/drawing/2014/main" val="3506708310"/>
                    </a:ext>
                  </a:extLst>
                </a:gridCol>
                <a:gridCol w="373618">
                  <a:extLst>
                    <a:ext uri="{9D8B030D-6E8A-4147-A177-3AD203B41FA5}">
                      <a16:colId xmlns:a16="http://schemas.microsoft.com/office/drawing/2014/main" val="2114167055"/>
                    </a:ext>
                  </a:extLst>
                </a:gridCol>
                <a:gridCol w="373618">
                  <a:extLst>
                    <a:ext uri="{9D8B030D-6E8A-4147-A177-3AD203B41FA5}">
                      <a16:colId xmlns:a16="http://schemas.microsoft.com/office/drawing/2014/main" val="1736441480"/>
                    </a:ext>
                  </a:extLst>
                </a:gridCol>
                <a:gridCol w="384900">
                  <a:extLst>
                    <a:ext uri="{9D8B030D-6E8A-4147-A177-3AD203B41FA5}">
                      <a16:colId xmlns:a16="http://schemas.microsoft.com/office/drawing/2014/main" val="4002399742"/>
                    </a:ext>
                  </a:extLst>
                </a:gridCol>
                <a:gridCol w="384900">
                  <a:extLst>
                    <a:ext uri="{9D8B030D-6E8A-4147-A177-3AD203B41FA5}">
                      <a16:colId xmlns:a16="http://schemas.microsoft.com/office/drawing/2014/main" val="3219910424"/>
                    </a:ext>
                  </a:extLst>
                </a:gridCol>
                <a:gridCol w="377600">
                  <a:extLst>
                    <a:ext uri="{9D8B030D-6E8A-4147-A177-3AD203B41FA5}">
                      <a16:colId xmlns:a16="http://schemas.microsoft.com/office/drawing/2014/main" val="3540930796"/>
                    </a:ext>
                  </a:extLst>
                </a:gridCol>
                <a:gridCol w="340437">
                  <a:extLst>
                    <a:ext uri="{9D8B030D-6E8A-4147-A177-3AD203B41FA5}">
                      <a16:colId xmlns:a16="http://schemas.microsoft.com/office/drawing/2014/main" val="4144284414"/>
                    </a:ext>
                  </a:extLst>
                </a:gridCol>
                <a:gridCol w="920441">
                  <a:extLst>
                    <a:ext uri="{9D8B030D-6E8A-4147-A177-3AD203B41FA5}">
                      <a16:colId xmlns:a16="http://schemas.microsoft.com/office/drawing/2014/main" val="2041866363"/>
                    </a:ext>
                  </a:extLst>
                </a:gridCol>
              </a:tblGrid>
              <a:tr h="645291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 dirty="0" err="1">
                          <a:effectLst/>
                        </a:rPr>
                        <a:t>ЗЗСОпо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Кількість учасників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100-119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120-139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140-159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160-179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180-200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Середній бал з предмету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54641114"/>
                  </a:ext>
                </a:extLst>
              </a:tr>
              <a:tr h="64529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К-ть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%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К-ть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%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К-ть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%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К-ть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%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К-ть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%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К-ть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%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1679848"/>
                  </a:ext>
                </a:extLst>
              </a:tr>
              <a:tr h="311977">
                <a:tc>
                  <a:txBody>
                    <a:bodyPr/>
                    <a:lstStyle/>
                    <a:p>
                      <a:pPr indent="44958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   13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r>
                        <a:rPr lang="ru-RU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20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80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r>
                        <a:rPr lang="ru-RU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145,0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9815751"/>
                  </a:ext>
                </a:extLst>
              </a:tr>
              <a:tr h="3119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18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20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60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20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145,8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06671680"/>
                  </a:ext>
                </a:extLst>
              </a:tr>
              <a:tr h="3119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57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50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50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121,0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59839441"/>
                  </a:ext>
                </a:extLst>
              </a:tr>
              <a:tr h="3119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67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33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67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139,3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34625474"/>
                  </a:ext>
                </a:extLst>
              </a:tr>
              <a:tr h="3119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69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r>
                        <a:rPr lang="en-US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25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50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25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r>
                        <a:rPr lang="en-US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132,3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97967727"/>
                  </a:ext>
                </a:extLst>
              </a:tr>
              <a:tr h="3119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86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33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67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142,3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52979563"/>
                  </a:ext>
                </a:extLst>
              </a:tr>
              <a:tr h="3119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87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22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67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145,6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56119858"/>
                  </a:ext>
                </a:extLst>
              </a:tr>
              <a:tr h="3119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108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33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67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162,0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14033070"/>
                  </a:ext>
                </a:extLst>
              </a:tr>
              <a:tr h="3119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126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r>
                        <a:rPr lang="en-US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r>
                        <a:rPr lang="ru-RU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50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50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r>
                        <a:rPr lang="en-US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139,0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03608672"/>
                  </a:ext>
                </a:extLst>
              </a:tr>
              <a:tr h="3119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136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r>
                        <a:rPr lang="en-US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50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50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r>
                        <a:rPr lang="en-US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144,0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93193534"/>
                  </a:ext>
                </a:extLst>
              </a:tr>
              <a:tr h="3119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152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20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80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147,1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18652595"/>
                  </a:ext>
                </a:extLst>
              </a:tr>
              <a:tr h="3119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 dirty="0">
                          <a:effectLst/>
                        </a:rPr>
                        <a:t>Всього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51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29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30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59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142,1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90284758"/>
                  </a:ext>
                </a:extLst>
              </a:tr>
              <a:tr h="22227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 dirty="0">
                          <a:effectLst/>
                        </a:rPr>
                        <a:t> по місту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 dirty="0">
                          <a:effectLst/>
                        </a:rPr>
                        <a:t>144,3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278635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694902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E377ECB-F6B5-1F1A-835D-4A2BB9A6DA10}"/>
              </a:ext>
            </a:extLst>
          </p:cNvPr>
          <p:cNvSpPr txBox="1"/>
          <p:nvPr/>
        </p:nvSpPr>
        <p:spPr>
          <a:xfrm>
            <a:off x="603117" y="194063"/>
            <a:ext cx="6318448" cy="7092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  <a:tabLst>
                <a:tab pos="764540" algn="l"/>
                <a:tab pos="927735" algn="l"/>
              </a:tabLst>
            </a:pP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Порівняльна діаграма результатів НМТ з географії за середніми балами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A0DAD98B-A761-4D61-A9FF-BC367095E28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84666074"/>
              </p:ext>
            </p:extLst>
          </p:nvPr>
        </p:nvGraphicFramePr>
        <p:xfrm>
          <a:off x="611561" y="1196752"/>
          <a:ext cx="7048762" cy="5112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5899545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2500449348"/>
              </p:ext>
            </p:extLst>
          </p:nvPr>
        </p:nvGraphicFramePr>
        <p:xfrm>
          <a:off x="0" y="1412776"/>
          <a:ext cx="8172400" cy="36724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196610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DF819D6-E5FE-8233-1C12-A0A4BF50DBF1}"/>
              </a:ext>
            </a:extLst>
          </p:cNvPr>
          <p:cNvSpPr txBox="1"/>
          <p:nvPr/>
        </p:nvSpPr>
        <p:spPr>
          <a:xfrm>
            <a:off x="971600" y="260648"/>
            <a:ext cx="5886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Українська  література</a:t>
            </a:r>
            <a:endParaRPr lang="en-US" dirty="0"/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7498ACCE-90B0-ED3A-38A0-7FCA0B4333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9032725"/>
              </p:ext>
            </p:extLst>
          </p:nvPr>
        </p:nvGraphicFramePr>
        <p:xfrm>
          <a:off x="537527" y="1052737"/>
          <a:ext cx="7490857" cy="540060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62442">
                  <a:extLst>
                    <a:ext uri="{9D8B030D-6E8A-4147-A177-3AD203B41FA5}">
                      <a16:colId xmlns:a16="http://schemas.microsoft.com/office/drawing/2014/main" val="3331326436"/>
                    </a:ext>
                  </a:extLst>
                </a:gridCol>
                <a:gridCol w="948873">
                  <a:extLst>
                    <a:ext uri="{9D8B030D-6E8A-4147-A177-3AD203B41FA5}">
                      <a16:colId xmlns:a16="http://schemas.microsoft.com/office/drawing/2014/main" val="2576368394"/>
                    </a:ext>
                  </a:extLst>
                </a:gridCol>
                <a:gridCol w="315171">
                  <a:extLst>
                    <a:ext uri="{9D8B030D-6E8A-4147-A177-3AD203B41FA5}">
                      <a16:colId xmlns:a16="http://schemas.microsoft.com/office/drawing/2014/main" val="2371853232"/>
                    </a:ext>
                  </a:extLst>
                </a:gridCol>
                <a:gridCol w="348771">
                  <a:extLst>
                    <a:ext uri="{9D8B030D-6E8A-4147-A177-3AD203B41FA5}">
                      <a16:colId xmlns:a16="http://schemas.microsoft.com/office/drawing/2014/main" val="3945635229"/>
                    </a:ext>
                  </a:extLst>
                </a:gridCol>
                <a:gridCol w="379012">
                  <a:extLst>
                    <a:ext uri="{9D8B030D-6E8A-4147-A177-3AD203B41FA5}">
                      <a16:colId xmlns:a16="http://schemas.microsoft.com/office/drawing/2014/main" val="1727932442"/>
                    </a:ext>
                  </a:extLst>
                </a:gridCol>
                <a:gridCol w="379012">
                  <a:extLst>
                    <a:ext uri="{9D8B030D-6E8A-4147-A177-3AD203B41FA5}">
                      <a16:colId xmlns:a16="http://schemas.microsoft.com/office/drawing/2014/main" val="2609751004"/>
                    </a:ext>
                  </a:extLst>
                </a:gridCol>
                <a:gridCol w="390436">
                  <a:extLst>
                    <a:ext uri="{9D8B030D-6E8A-4147-A177-3AD203B41FA5}">
                      <a16:colId xmlns:a16="http://schemas.microsoft.com/office/drawing/2014/main" val="3995298568"/>
                    </a:ext>
                  </a:extLst>
                </a:gridCol>
                <a:gridCol w="390436">
                  <a:extLst>
                    <a:ext uri="{9D8B030D-6E8A-4147-A177-3AD203B41FA5}">
                      <a16:colId xmlns:a16="http://schemas.microsoft.com/office/drawing/2014/main" val="2318167479"/>
                    </a:ext>
                  </a:extLst>
                </a:gridCol>
                <a:gridCol w="367588">
                  <a:extLst>
                    <a:ext uri="{9D8B030D-6E8A-4147-A177-3AD203B41FA5}">
                      <a16:colId xmlns:a16="http://schemas.microsoft.com/office/drawing/2014/main" val="4070650797"/>
                    </a:ext>
                  </a:extLst>
                </a:gridCol>
                <a:gridCol w="405220">
                  <a:extLst>
                    <a:ext uri="{9D8B030D-6E8A-4147-A177-3AD203B41FA5}">
                      <a16:colId xmlns:a16="http://schemas.microsoft.com/office/drawing/2014/main" val="1571045335"/>
                    </a:ext>
                  </a:extLst>
                </a:gridCol>
                <a:gridCol w="405220">
                  <a:extLst>
                    <a:ext uri="{9D8B030D-6E8A-4147-A177-3AD203B41FA5}">
                      <a16:colId xmlns:a16="http://schemas.microsoft.com/office/drawing/2014/main" val="1350914612"/>
                    </a:ext>
                  </a:extLst>
                </a:gridCol>
                <a:gridCol w="438820">
                  <a:extLst>
                    <a:ext uri="{9D8B030D-6E8A-4147-A177-3AD203B41FA5}">
                      <a16:colId xmlns:a16="http://schemas.microsoft.com/office/drawing/2014/main" val="2581066433"/>
                    </a:ext>
                  </a:extLst>
                </a:gridCol>
                <a:gridCol w="438820">
                  <a:extLst>
                    <a:ext uri="{9D8B030D-6E8A-4147-A177-3AD203B41FA5}">
                      <a16:colId xmlns:a16="http://schemas.microsoft.com/office/drawing/2014/main" val="247684751"/>
                    </a:ext>
                  </a:extLst>
                </a:gridCol>
                <a:gridCol w="288963">
                  <a:extLst>
                    <a:ext uri="{9D8B030D-6E8A-4147-A177-3AD203B41FA5}">
                      <a16:colId xmlns:a16="http://schemas.microsoft.com/office/drawing/2014/main" val="366258381"/>
                    </a:ext>
                  </a:extLst>
                </a:gridCol>
                <a:gridCol w="932073">
                  <a:extLst>
                    <a:ext uri="{9D8B030D-6E8A-4147-A177-3AD203B41FA5}">
                      <a16:colId xmlns:a16="http://schemas.microsoft.com/office/drawing/2014/main" val="2111118821"/>
                    </a:ext>
                  </a:extLst>
                </a:gridCol>
              </a:tblGrid>
              <a:tr h="451294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000">
                          <a:effectLst/>
                        </a:rPr>
                        <a:t>ЗЗСО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000">
                          <a:effectLst/>
                        </a:rPr>
                        <a:t>Кількість учасників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100-119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120-139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140-159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160-179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180-200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Середній бал з предмету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88334122"/>
                  </a:ext>
                </a:extLst>
              </a:tr>
              <a:tr h="45129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К-ть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%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К-ть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%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К-ть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%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К-ть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%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К-ть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%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К-ть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%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4256140"/>
                  </a:ext>
                </a:extLst>
              </a:tr>
              <a:tr h="451294">
                <a:tc>
                  <a:txBody>
                    <a:bodyPr/>
                    <a:lstStyle/>
                    <a:p>
                      <a:pPr indent="44958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   13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137,0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19533905"/>
                  </a:ext>
                </a:extLst>
              </a:tr>
              <a:tr h="21818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57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148,0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15133837"/>
                  </a:ext>
                </a:extLst>
              </a:tr>
              <a:tr h="4512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67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138,0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10260297"/>
                  </a:ext>
                </a:extLst>
              </a:tr>
              <a:tr h="4512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69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r>
                        <a:rPr lang="en-US" sz="1200">
                          <a:effectLst/>
                        </a:rPr>
                        <a:t>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50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000" dirty="0">
                          <a:effectLst/>
                        </a:rPr>
                        <a:t>50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153,0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24088000"/>
                  </a:ext>
                </a:extLst>
              </a:tr>
              <a:tr h="4512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86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50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000" dirty="0">
                          <a:effectLst/>
                        </a:rPr>
                        <a:t>50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173,0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76474306"/>
                  </a:ext>
                </a:extLst>
              </a:tr>
              <a:tr h="4512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87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000" dirty="0">
                          <a:effectLst/>
                        </a:rPr>
                        <a:t>0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110,0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58559905"/>
                  </a:ext>
                </a:extLst>
              </a:tr>
              <a:tr h="21818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108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33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67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000" dirty="0">
                          <a:effectLst/>
                        </a:rPr>
                        <a:t>0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150,0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80578233"/>
                  </a:ext>
                </a:extLst>
              </a:tr>
              <a:tr h="4512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136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000" dirty="0">
                          <a:effectLst/>
                        </a:rPr>
                        <a:t>0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100,0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75090149"/>
                  </a:ext>
                </a:extLst>
              </a:tr>
              <a:tr h="6844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152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000" dirty="0">
                          <a:effectLst/>
                        </a:rPr>
                        <a:t>100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183,0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79018833"/>
                  </a:ext>
                </a:extLst>
              </a:tr>
              <a:tr h="4512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 dirty="0">
                          <a:effectLst/>
                        </a:rPr>
                        <a:t>Всього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25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31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000" dirty="0">
                          <a:effectLst/>
                        </a:rPr>
                        <a:t>19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143,5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39030733"/>
                  </a:ext>
                </a:extLst>
              </a:tr>
              <a:tr h="21818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 dirty="0">
                          <a:effectLst/>
                        </a:rPr>
                        <a:t> по місту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 dirty="0">
                          <a:effectLst/>
                        </a:rPr>
                        <a:t>137,7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9290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3133074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6AF7E1E-9232-8CF2-7975-960219673D83}"/>
              </a:ext>
            </a:extLst>
          </p:cNvPr>
          <p:cNvSpPr txBox="1"/>
          <p:nvPr/>
        </p:nvSpPr>
        <p:spPr>
          <a:xfrm>
            <a:off x="611560" y="260648"/>
            <a:ext cx="6246440" cy="7092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  <a:tabLst>
                <a:tab pos="764540" algn="l"/>
                <a:tab pos="927735" algn="l"/>
              </a:tabLst>
            </a:pP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Порівняльна діаграма результатів НМТ з української літератури за середніми балами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A4C50472-148E-BA93-8CC7-C58554119B0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20022714"/>
              </p:ext>
            </p:extLst>
          </p:nvPr>
        </p:nvGraphicFramePr>
        <p:xfrm>
          <a:off x="467545" y="1268760"/>
          <a:ext cx="7502658" cy="5112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0292908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D652D99-30ED-3A83-D725-3F4B0F154501}"/>
              </a:ext>
            </a:extLst>
          </p:cNvPr>
          <p:cNvSpPr txBox="1"/>
          <p:nvPr/>
        </p:nvSpPr>
        <p:spPr>
          <a:xfrm>
            <a:off x="899592" y="620688"/>
            <a:ext cx="5958408" cy="3906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Фізика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7EEEDEDB-1A2E-9EC5-13C1-9223853F2E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2900177"/>
              </p:ext>
            </p:extLst>
          </p:nvPr>
        </p:nvGraphicFramePr>
        <p:xfrm>
          <a:off x="531812" y="1124744"/>
          <a:ext cx="7496573" cy="492969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40724">
                  <a:extLst>
                    <a:ext uri="{9D8B030D-6E8A-4147-A177-3AD203B41FA5}">
                      <a16:colId xmlns:a16="http://schemas.microsoft.com/office/drawing/2014/main" val="2337138535"/>
                    </a:ext>
                  </a:extLst>
                </a:gridCol>
                <a:gridCol w="943366">
                  <a:extLst>
                    <a:ext uri="{9D8B030D-6E8A-4147-A177-3AD203B41FA5}">
                      <a16:colId xmlns:a16="http://schemas.microsoft.com/office/drawing/2014/main" val="1371481638"/>
                    </a:ext>
                  </a:extLst>
                </a:gridCol>
                <a:gridCol w="354518">
                  <a:extLst>
                    <a:ext uri="{9D8B030D-6E8A-4147-A177-3AD203B41FA5}">
                      <a16:colId xmlns:a16="http://schemas.microsoft.com/office/drawing/2014/main" val="2999843492"/>
                    </a:ext>
                  </a:extLst>
                </a:gridCol>
                <a:gridCol w="354518">
                  <a:extLst>
                    <a:ext uri="{9D8B030D-6E8A-4147-A177-3AD203B41FA5}">
                      <a16:colId xmlns:a16="http://schemas.microsoft.com/office/drawing/2014/main" val="3661463619"/>
                    </a:ext>
                  </a:extLst>
                </a:gridCol>
                <a:gridCol w="396147">
                  <a:extLst>
                    <a:ext uri="{9D8B030D-6E8A-4147-A177-3AD203B41FA5}">
                      <a16:colId xmlns:a16="http://schemas.microsoft.com/office/drawing/2014/main" val="3428979531"/>
                    </a:ext>
                  </a:extLst>
                </a:gridCol>
                <a:gridCol w="396147">
                  <a:extLst>
                    <a:ext uri="{9D8B030D-6E8A-4147-A177-3AD203B41FA5}">
                      <a16:colId xmlns:a16="http://schemas.microsoft.com/office/drawing/2014/main" val="2959391235"/>
                    </a:ext>
                  </a:extLst>
                </a:gridCol>
                <a:gridCol w="406218">
                  <a:extLst>
                    <a:ext uri="{9D8B030D-6E8A-4147-A177-3AD203B41FA5}">
                      <a16:colId xmlns:a16="http://schemas.microsoft.com/office/drawing/2014/main" val="3726376880"/>
                    </a:ext>
                  </a:extLst>
                </a:gridCol>
                <a:gridCol w="406218">
                  <a:extLst>
                    <a:ext uri="{9D8B030D-6E8A-4147-A177-3AD203B41FA5}">
                      <a16:colId xmlns:a16="http://schemas.microsoft.com/office/drawing/2014/main" val="4002198370"/>
                    </a:ext>
                  </a:extLst>
                </a:gridCol>
                <a:gridCol w="386747">
                  <a:extLst>
                    <a:ext uri="{9D8B030D-6E8A-4147-A177-3AD203B41FA5}">
                      <a16:colId xmlns:a16="http://schemas.microsoft.com/office/drawing/2014/main" val="1930439287"/>
                    </a:ext>
                  </a:extLst>
                </a:gridCol>
                <a:gridCol w="386747">
                  <a:extLst>
                    <a:ext uri="{9D8B030D-6E8A-4147-A177-3AD203B41FA5}">
                      <a16:colId xmlns:a16="http://schemas.microsoft.com/office/drawing/2014/main" val="2266656814"/>
                    </a:ext>
                  </a:extLst>
                </a:gridCol>
                <a:gridCol w="378689">
                  <a:extLst>
                    <a:ext uri="{9D8B030D-6E8A-4147-A177-3AD203B41FA5}">
                      <a16:colId xmlns:a16="http://schemas.microsoft.com/office/drawing/2014/main" val="2661462493"/>
                    </a:ext>
                  </a:extLst>
                </a:gridCol>
                <a:gridCol w="400847">
                  <a:extLst>
                    <a:ext uri="{9D8B030D-6E8A-4147-A177-3AD203B41FA5}">
                      <a16:colId xmlns:a16="http://schemas.microsoft.com/office/drawing/2014/main" val="3559297548"/>
                    </a:ext>
                  </a:extLst>
                </a:gridCol>
                <a:gridCol w="400847">
                  <a:extLst>
                    <a:ext uri="{9D8B030D-6E8A-4147-A177-3AD203B41FA5}">
                      <a16:colId xmlns:a16="http://schemas.microsoft.com/office/drawing/2014/main" val="3871084609"/>
                    </a:ext>
                  </a:extLst>
                </a:gridCol>
                <a:gridCol w="319603">
                  <a:extLst>
                    <a:ext uri="{9D8B030D-6E8A-4147-A177-3AD203B41FA5}">
                      <a16:colId xmlns:a16="http://schemas.microsoft.com/office/drawing/2014/main" val="1824423355"/>
                    </a:ext>
                  </a:extLst>
                </a:gridCol>
                <a:gridCol w="925237">
                  <a:extLst>
                    <a:ext uri="{9D8B030D-6E8A-4147-A177-3AD203B41FA5}">
                      <a16:colId xmlns:a16="http://schemas.microsoft.com/office/drawing/2014/main" val="3411745214"/>
                    </a:ext>
                  </a:extLst>
                </a:gridCol>
              </a:tblGrid>
              <a:tr h="623948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ЗЗСО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Кількість учасників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100-119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120-139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140-159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160-179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180-200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Середній бал з предмету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2089780"/>
                  </a:ext>
                </a:extLst>
              </a:tr>
              <a:tr h="62394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К-ть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%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К-ть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%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К-ть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%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К-ть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%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К-ть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%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К-ть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%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0371518"/>
                  </a:ext>
                </a:extLst>
              </a:tr>
              <a:tr h="6239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13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148,0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52668269"/>
                  </a:ext>
                </a:extLst>
              </a:tr>
              <a:tr h="30165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57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75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25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127,7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8256019"/>
                  </a:ext>
                </a:extLst>
              </a:tr>
              <a:tr h="30165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69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  <a:highlight>
                            <a:srgbClr val="FFFF00"/>
                          </a:highlight>
                        </a:rPr>
                        <a:t>1</a:t>
                      </a:r>
                      <a:r>
                        <a:rPr lang="ru-RU" sz="1200">
                          <a:effectLst/>
                          <a:highlight>
                            <a:srgbClr val="FFFF00"/>
                          </a:highlight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50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50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r>
                        <a:rPr lang="ru-RU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r>
                        <a:rPr lang="ru-RU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r>
                        <a:rPr lang="ru-RU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118,0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14210966"/>
                  </a:ext>
                </a:extLst>
              </a:tr>
              <a:tr h="6239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86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100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145,0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68351635"/>
                  </a:ext>
                </a:extLst>
              </a:tr>
              <a:tr h="30165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108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50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50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131,0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4338742"/>
                  </a:ext>
                </a:extLst>
              </a:tr>
              <a:tr h="30165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126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3 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33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33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33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r>
                        <a:rPr lang="ru-RU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151,0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27309887"/>
                  </a:ext>
                </a:extLst>
              </a:tr>
              <a:tr h="6239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152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113,5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64004302"/>
                  </a:ext>
                </a:extLst>
              </a:tr>
              <a:tr h="3016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всього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13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  <a:highlight>
                            <a:srgbClr val="FFFF00"/>
                          </a:highlight>
                        </a:rPr>
                        <a:t>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39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</a:t>
                      </a:r>
                      <a:r>
                        <a:rPr lang="en-US" sz="1200">
                          <a:effectLst/>
                        </a:rPr>
                        <a:t>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30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133,4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3818939"/>
                  </a:ext>
                </a:extLst>
              </a:tr>
              <a:tr h="3016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По місту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 dirty="0">
                          <a:effectLst/>
                        </a:rPr>
                        <a:t>130,2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42069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135153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0DEEF72-3CCD-73C9-63CD-18101C8D77DD}"/>
              </a:ext>
            </a:extLst>
          </p:cNvPr>
          <p:cNvSpPr txBox="1"/>
          <p:nvPr/>
        </p:nvSpPr>
        <p:spPr>
          <a:xfrm>
            <a:off x="755576" y="260649"/>
            <a:ext cx="61024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Порівняльна діаграма результатів НМТ з фізики за середніми балами</a:t>
            </a:r>
            <a:endParaRPr lang="en-US" dirty="0"/>
          </a:p>
        </p:txBody>
      </p:sp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B90B5B6F-00E3-B75E-0A99-50CD314C3FA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33991593"/>
              </p:ext>
            </p:extLst>
          </p:nvPr>
        </p:nvGraphicFramePr>
        <p:xfrm>
          <a:off x="0" y="1196752"/>
          <a:ext cx="7659687" cy="4464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2672139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4427906-C26E-1834-170D-02FF45E5D2CB}"/>
              </a:ext>
            </a:extLst>
          </p:cNvPr>
          <p:cNvSpPr txBox="1"/>
          <p:nvPr/>
        </p:nvSpPr>
        <p:spPr>
          <a:xfrm>
            <a:off x="1043608" y="260648"/>
            <a:ext cx="5814392" cy="3906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Хімія 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3EEA64E3-4EEB-4F51-3104-EBF569A54D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3017315"/>
              </p:ext>
            </p:extLst>
          </p:nvPr>
        </p:nvGraphicFramePr>
        <p:xfrm>
          <a:off x="580390" y="1268760"/>
          <a:ext cx="6992620" cy="407689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03935">
                  <a:extLst>
                    <a:ext uri="{9D8B030D-6E8A-4147-A177-3AD203B41FA5}">
                      <a16:colId xmlns:a16="http://schemas.microsoft.com/office/drawing/2014/main" val="3859663601"/>
                    </a:ext>
                  </a:extLst>
                </a:gridCol>
                <a:gridCol w="611411">
                  <a:extLst>
                    <a:ext uri="{9D8B030D-6E8A-4147-A177-3AD203B41FA5}">
                      <a16:colId xmlns:a16="http://schemas.microsoft.com/office/drawing/2014/main" val="1404601099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4274659613"/>
                    </a:ext>
                  </a:extLst>
                </a:gridCol>
                <a:gridCol w="512926">
                  <a:extLst>
                    <a:ext uri="{9D8B030D-6E8A-4147-A177-3AD203B41FA5}">
                      <a16:colId xmlns:a16="http://schemas.microsoft.com/office/drawing/2014/main" val="1101266037"/>
                    </a:ext>
                  </a:extLst>
                </a:gridCol>
                <a:gridCol w="351155">
                  <a:extLst>
                    <a:ext uri="{9D8B030D-6E8A-4147-A177-3AD203B41FA5}">
                      <a16:colId xmlns:a16="http://schemas.microsoft.com/office/drawing/2014/main" val="2924438053"/>
                    </a:ext>
                  </a:extLst>
                </a:gridCol>
                <a:gridCol w="340360">
                  <a:extLst>
                    <a:ext uri="{9D8B030D-6E8A-4147-A177-3AD203B41FA5}">
                      <a16:colId xmlns:a16="http://schemas.microsoft.com/office/drawing/2014/main" val="1668896454"/>
                    </a:ext>
                  </a:extLst>
                </a:gridCol>
                <a:gridCol w="347345">
                  <a:extLst>
                    <a:ext uri="{9D8B030D-6E8A-4147-A177-3AD203B41FA5}">
                      <a16:colId xmlns:a16="http://schemas.microsoft.com/office/drawing/2014/main" val="1183440166"/>
                    </a:ext>
                  </a:extLst>
                </a:gridCol>
                <a:gridCol w="361315">
                  <a:extLst>
                    <a:ext uri="{9D8B030D-6E8A-4147-A177-3AD203B41FA5}">
                      <a16:colId xmlns:a16="http://schemas.microsoft.com/office/drawing/2014/main" val="3648581514"/>
                    </a:ext>
                  </a:extLst>
                </a:gridCol>
                <a:gridCol w="361315">
                  <a:extLst>
                    <a:ext uri="{9D8B030D-6E8A-4147-A177-3AD203B41FA5}">
                      <a16:colId xmlns:a16="http://schemas.microsoft.com/office/drawing/2014/main" val="1589757844"/>
                    </a:ext>
                  </a:extLst>
                </a:gridCol>
                <a:gridCol w="372110">
                  <a:extLst>
                    <a:ext uri="{9D8B030D-6E8A-4147-A177-3AD203B41FA5}">
                      <a16:colId xmlns:a16="http://schemas.microsoft.com/office/drawing/2014/main" val="3419444248"/>
                    </a:ext>
                  </a:extLst>
                </a:gridCol>
                <a:gridCol w="372110">
                  <a:extLst>
                    <a:ext uri="{9D8B030D-6E8A-4147-A177-3AD203B41FA5}">
                      <a16:colId xmlns:a16="http://schemas.microsoft.com/office/drawing/2014/main" val="1185790885"/>
                    </a:ext>
                  </a:extLst>
                </a:gridCol>
                <a:gridCol w="329565">
                  <a:extLst>
                    <a:ext uri="{9D8B030D-6E8A-4147-A177-3AD203B41FA5}">
                      <a16:colId xmlns:a16="http://schemas.microsoft.com/office/drawing/2014/main" val="325533526"/>
                    </a:ext>
                  </a:extLst>
                </a:gridCol>
                <a:gridCol w="358140">
                  <a:extLst>
                    <a:ext uri="{9D8B030D-6E8A-4147-A177-3AD203B41FA5}">
                      <a16:colId xmlns:a16="http://schemas.microsoft.com/office/drawing/2014/main" val="1791037139"/>
                    </a:ext>
                  </a:extLst>
                </a:gridCol>
                <a:gridCol w="358140">
                  <a:extLst>
                    <a:ext uri="{9D8B030D-6E8A-4147-A177-3AD203B41FA5}">
                      <a16:colId xmlns:a16="http://schemas.microsoft.com/office/drawing/2014/main" val="1392403681"/>
                    </a:ext>
                  </a:extLst>
                </a:gridCol>
                <a:gridCol w="880745">
                  <a:extLst>
                    <a:ext uri="{9D8B030D-6E8A-4147-A177-3AD203B41FA5}">
                      <a16:colId xmlns:a16="http://schemas.microsoft.com/office/drawing/2014/main" val="1147943746"/>
                    </a:ext>
                  </a:extLst>
                </a:gridCol>
              </a:tblGrid>
              <a:tr h="747998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ЗЗСО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Кількість учасників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100-119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120-139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140-159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160-179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180-200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Середній бал з предмету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92296442"/>
                  </a:ext>
                </a:extLst>
              </a:tr>
              <a:tr h="74799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К-ть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%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 dirty="0">
                          <a:effectLst/>
                        </a:rPr>
                        <a:t>К-ть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%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К-ть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%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К-ть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%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К-ть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%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К-ть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%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9264526"/>
                  </a:ext>
                </a:extLst>
              </a:tr>
              <a:tr h="3616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13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25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50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25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133,5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90475576"/>
                  </a:ext>
                </a:extLst>
              </a:tr>
              <a:tr h="74799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108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</a:rPr>
                        <a:t>100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154,0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45109039"/>
                  </a:ext>
                </a:extLst>
              </a:tr>
              <a:tr h="74799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126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</a:rPr>
                        <a:t>100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128,0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71447451"/>
                  </a:ext>
                </a:extLst>
              </a:tr>
              <a:tr h="3616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всього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17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50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33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138,3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87140681"/>
                  </a:ext>
                </a:extLst>
              </a:tr>
              <a:tr h="3616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>
                          <a:effectLst/>
                        </a:rPr>
                        <a:t>По місту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 dirty="0">
                          <a:effectLst/>
                        </a:rPr>
                        <a:t>135,2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394335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362746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A41E4B9-8BDC-F46D-FAA6-6573CFEA33DA}"/>
              </a:ext>
            </a:extLst>
          </p:cNvPr>
          <p:cNvSpPr txBox="1"/>
          <p:nvPr/>
        </p:nvSpPr>
        <p:spPr>
          <a:xfrm>
            <a:off x="1187624" y="260648"/>
            <a:ext cx="5670376" cy="7092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  <a:tabLst>
                <a:tab pos="764540" algn="l"/>
                <a:tab pos="927735" algn="l"/>
              </a:tabLst>
            </a:pP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Порівняльна діаграма результатів НМТ з хімії за середніми балами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4A337277-951C-ADAA-D9BB-434CDA830DD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37890442"/>
              </p:ext>
            </p:extLst>
          </p:nvPr>
        </p:nvGraphicFramePr>
        <p:xfrm>
          <a:off x="755576" y="1340768"/>
          <a:ext cx="6563751" cy="38164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591841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7228656" cy="660688"/>
          </a:xfrm>
        </p:spPr>
        <p:txBody>
          <a:bodyPr>
            <a:normAutofit/>
          </a:bodyPr>
          <a:lstStyle/>
          <a:p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учасники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НМТ, які не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подолали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поріг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60424773"/>
              </p:ext>
            </p:extLst>
          </p:nvPr>
        </p:nvGraphicFramePr>
        <p:xfrm>
          <a:off x="107504" y="1052733"/>
          <a:ext cx="7920882" cy="559718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454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70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03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765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7731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7652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7731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7652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7731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76523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156849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200" dirty="0">
                          <a:effectLst/>
                        </a:rPr>
                        <a:t>Кількість тих, хто не подолав поріг по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200" dirty="0">
                          <a:effectLst/>
                        </a:rPr>
                        <a:t>українська мова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vert="vert270" anchor="ctr"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200" dirty="0">
                          <a:effectLst/>
                        </a:rPr>
                        <a:t>математика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vert="vert270" anchor="ctr"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200">
                          <a:effectLst/>
                        </a:rPr>
                        <a:t>історія України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vert="vert270" anchor="ctr"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200">
                          <a:effectLst/>
                        </a:rPr>
                        <a:t>іноземні мови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vert="vert270" anchor="ctr"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200" dirty="0">
                          <a:effectLst/>
                        </a:rPr>
                        <a:t>фізика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vert="vert270" anchor="ctr"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200">
                          <a:effectLst/>
                        </a:rPr>
                        <a:t>хімія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vert="vert270" anchor="ctr"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200">
                          <a:effectLst/>
                        </a:rPr>
                        <a:t>біологія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vert="vert270" anchor="ctr"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200">
                          <a:effectLst/>
                        </a:rPr>
                        <a:t>географія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vert="vert270" anchor="ctr"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200">
                          <a:effectLst/>
                        </a:rPr>
                        <a:t>українська література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vert="vert27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72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Україні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895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26309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230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1907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612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205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147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47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699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703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Харківській області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57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1394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151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43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37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місту Харків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410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53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8835">
                <a:tc>
                  <a:txBody>
                    <a:bodyPr/>
                    <a:lstStyle/>
                    <a:p>
                      <a:pPr marL="201930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Індустріальний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8835">
                <a:tc>
                  <a:txBody>
                    <a:bodyPr/>
                    <a:lstStyle/>
                    <a:p>
                      <a:pPr marL="201930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Київський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42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8835">
                <a:tc>
                  <a:txBody>
                    <a:bodyPr/>
                    <a:lstStyle/>
                    <a:p>
                      <a:pPr marL="201930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Немишлянський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47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8835">
                <a:tc>
                  <a:txBody>
                    <a:bodyPr/>
                    <a:lstStyle/>
                    <a:p>
                      <a:pPr marL="201930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Новобаварський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8835">
                <a:tc>
                  <a:txBody>
                    <a:bodyPr/>
                    <a:lstStyle/>
                    <a:p>
                      <a:pPr marL="201930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Основ’янський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45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8835">
                <a:tc>
                  <a:txBody>
                    <a:bodyPr/>
                    <a:lstStyle/>
                    <a:p>
                      <a:pPr marL="201930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Салтівський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89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8835">
                <a:tc>
                  <a:txBody>
                    <a:bodyPr/>
                    <a:lstStyle/>
                    <a:p>
                      <a:pPr marL="201930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Слобідський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52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31360">
                <a:tc>
                  <a:txBody>
                    <a:bodyPr/>
                    <a:lstStyle/>
                    <a:p>
                      <a:pPr marL="201930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400" b="1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Холодногірський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4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4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35</a:t>
                      </a:r>
                      <a:endParaRPr lang="ru-RU" sz="1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4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4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4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4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4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4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4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8835">
                <a:tc>
                  <a:txBody>
                    <a:bodyPr/>
                    <a:lstStyle/>
                    <a:p>
                      <a:pPr marL="201930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Шевченківський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43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8835">
                <a:tc>
                  <a:txBody>
                    <a:bodyPr/>
                    <a:lstStyle/>
                    <a:p>
                      <a:pPr marL="201930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міська мережа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9865122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20040"/>
            <a:ext cx="7228656" cy="588680"/>
          </a:xfrm>
        </p:spPr>
        <p:txBody>
          <a:bodyPr>
            <a:normAutofit/>
          </a:bodyPr>
          <a:lstStyle/>
          <a:p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учасники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НМТ, які не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подолали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поріг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80689899"/>
              </p:ext>
            </p:extLst>
          </p:nvPr>
        </p:nvGraphicFramePr>
        <p:xfrm>
          <a:off x="323528" y="1268755"/>
          <a:ext cx="7848873" cy="559069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29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11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831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703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7116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7037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7116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7037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7116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70372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151838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200" dirty="0">
                          <a:effectLst/>
                        </a:rPr>
                        <a:t>Кількість тих, хто не подолав поріг по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200">
                          <a:effectLst/>
                        </a:rPr>
                        <a:t>українська мова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vert="vert270" anchor="ctr"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200">
                          <a:effectLst/>
                        </a:rPr>
                        <a:t>математика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vert="vert270" anchor="ctr"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200">
                          <a:effectLst/>
                        </a:rPr>
                        <a:t>історія України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vert="vert270" anchor="ctr"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200">
                          <a:effectLst/>
                        </a:rPr>
                        <a:t>іноземні мови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vert="vert270" anchor="ctr"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200">
                          <a:effectLst/>
                        </a:rPr>
                        <a:t>фізика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vert="vert270" anchor="ctr"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200">
                          <a:effectLst/>
                        </a:rPr>
                        <a:t>хімія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vert="vert270" anchor="ctr"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200">
                          <a:effectLst/>
                        </a:rPr>
                        <a:t>біологія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vert="vert270" anchor="ctr"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200">
                          <a:effectLst/>
                        </a:rPr>
                        <a:t>географія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vert="vert270" anchor="ctr"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200">
                          <a:effectLst/>
                        </a:rPr>
                        <a:t>українська література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vert="vert27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1644">
                <a:tc>
                  <a:txBody>
                    <a:bodyPr/>
                    <a:lstStyle/>
                    <a:p>
                      <a:pPr marL="201930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6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Холодногірський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35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406140" algn="l"/>
                        </a:tabLst>
                      </a:pPr>
                      <a:r>
                        <a:rPr lang="uk-UA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0937">
                <a:tc>
                  <a:txBody>
                    <a:bodyPr/>
                    <a:lstStyle/>
                    <a:p>
                      <a:pPr indent="-127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ХЛ №13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0937">
                <a:tc>
                  <a:txBody>
                    <a:bodyPr/>
                    <a:lstStyle/>
                    <a:p>
                      <a:pPr indent="-127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ХЛ №18 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0937">
                <a:tc>
                  <a:txBody>
                    <a:bodyPr/>
                    <a:lstStyle/>
                    <a:p>
                      <a:pPr indent="-127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ХЛ № 57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0937">
                <a:tc>
                  <a:txBody>
                    <a:bodyPr/>
                    <a:lstStyle/>
                    <a:p>
                      <a:pPr indent="-127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ХГ №67 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0937">
                <a:tc>
                  <a:txBody>
                    <a:bodyPr/>
                    <a:lstStyle/>
                    <a:p>
                      <a:pPr indent="-127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ХЛ № 69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0937">
                <a:tc>
                  <a:txBody>
                    <a:bodyPr/>
                    <a:lstStyle/>
                    <a:p>
                      <a:pPr indent="-127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ХГ № 86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0937">
                <a:tc>
                  <a:txBody>
                    <a:bodyPr/>
                    <a:lstStyle/>
                    <a:p>
                      <a:pPr indent="-127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ХЛ № 87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0937">
                <a:tc>
                  <a:txBody>
                    <a:bodyPr/>
                    <a:lstStyle/>
                    <a:p>
                      <a:pPr indent="-127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ХЛ №108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0937">
                <a:tc>
                  <a:txBody>
                    <a:bodyPr/>
                    <a:lstStyle/>
                    <a:p>
                      <a:pPr indent="-127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ХЛ № 126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1289">
                <a:tc>
                  <a:txBody>
                    <a:bodyPr/>
                    <a:lstStyle/>
                    <a:p>
                      <a:pPr indent="-127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ХГ № 136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20937">
                <a:tc>
                  <a:txBody>
                    <a:bodyPr/>
                    <a:lstStyle/>
                    <a:p>
                      <a:pPr indent="-127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ХЛ № 152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3139948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12" y="240346"/>
            <a:ext cx="8027580" cy="44967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7359965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0"/>
            <a:ext cx="7444680" cy="548680"/>
          </a:xfrm>
        </p:spPr>
        <p:txBody>
          <a:bodyPr>
            <a:normAutofit/>
          </a:bodyPr>
          <a:lstStyle/>
          <a:p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Порівняльний аналіз </a:t>
            </a:r>
            <a:r>
              <a:rPr lang="uk-UA" sz="2000" dirty="0">
                <a:latin typeface="Times New Roman" pitchFamily="18" charset="0"/>
                <a:ea typeface="Calibri"/>
                <a:cs typeface="Times New Roman" pitchFamily="18" charset="0"/>
              </a:rPr>
              <a:t>результатів НМТ  </a:t>
            </a:r>
            <a:r>
              <a:rPr lang="uk-UA" sz="2000" dirty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–</a:t>
            </a:r>
            <a:r>
              <a:rPr lang="uk-UA" sz="2000" dirty="0">
                <a:latin typeface="Times New Roman" pitchFamily="18" charset="0"/>
                <a:ea typeface="Calibri"/>
                <a:cs typeface="Times New Roman" pitchFamily="18" charset="0"/>
              </a:rPr>
              <a:t>  200 балів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78917200"/>
              </p:ext>
            </p:extLst>
          </p:nvPr>
        </p:nvGraphicFramePr>
        <p:xfrm>
          <a:off x="1" y="692698"/>
          <a:ext cx="8172399" cy="6183098"/>
        </p:xfrm>
        <a:graphic>
          <a:graphicData uri="http://schemas.openxmlformats.org/drawingml/2006/table">
            <a:tbl>
              <a:tblPr firstRow="1" firstCol="1" bandRow="1"/>
              <a:tblGrid>
                <a:gridCol w="385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72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286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762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042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028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№ з/п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16" marR="557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ЗЗСО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16" marR="557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2021/2022н.р.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16" marR="557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2022/2023 н.р.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16" marR="557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2023/2024 </a:t>
                      </a:r>
                      <a:r>
                        <a:rPr lang="uk-UA" sz="1200" b="1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н.р</a:t>
                      </a:r>
                      <a:r>
                        <a:rPr lang="uk-UA" sz="12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.</a:t>
                      </a:r>
                      <a:endParaRPr lang="ru-RU" sz="1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16" marR="557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129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16" marR="557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ХЛ №13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16" marR="557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1. Богданова Єва (математика, українська мова);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2. Орлов Олексій (математика);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3. Рябко Марія (математика)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16" marR="557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1. </a:t>
                      </a:r>
                      <a:r>
                        <a:rPr lang="uk-UA" sz="120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Гордіна</a:t>
                      </a:r>
                      <a:r>
                        <a:rPr lang="uk-UA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Марія (українська мова)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16" marR="557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16" marR="557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73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16" marR="557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ХЛ №18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16" marR="557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16" marR="557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16" marR="557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16" marR="557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28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16" marR="557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ХЛ №57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16" marR="557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16" marR="557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1. </a:t>
                      </a:r>
                      <a:r>
                        <a:rPr lang="uk-UA" sz="120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Ісламов</a:t>
                      </a:r>
                      <a:r>
                        <a:rPr lang="uk-UA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Богдан (англійська мова)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16" marR="557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16" marR="557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28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16" marR="557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ХГ №67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16" marR="557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1. Судакова Альона (українська мова)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16" marR="557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16" marR="557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16" marR="557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73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16" marR="557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ХЛ №69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16" marR="557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16" marR="557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16" marR="557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16" marR="557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9979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16" marR="557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ХГ №86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16" marR="557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16" marR="557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16" marR="557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1. </a:t>
                      </a:r>
                      <a:r>
                        <a:rPr lang="uk-UA" sz="12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Лісогоров</a:t>
                      </a:r>
                      <a:r>
                        <a:rPr lang="uk-UA" sz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Михайло </a:t>
                      </a:r>
                      <a:r>
                        <a:rPr lang="uk-UA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(англійська мова);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2. Литвинова Еліна </a:t>
                      </a:r>
                      <a:r>
                        <a:rPr lang="uk-UA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(англійська мова);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16" marR="557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28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16" marR="557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ХЛ №87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16" marR="557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1. Коркішко Софія (історія України)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16" marR="557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16" marR="557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16" marR="557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73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16" marR="557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ХЛ №108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16" marR="557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16" marR="557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16" marR="557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16" marR="557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028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16" marR="557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ХЛ №126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16" marR="557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1. Склярова Анастасія (історія України)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16" marR="557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16" marR="557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16" marR="557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73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16" marR="557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ХГ №136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16" marR="557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16" marR="557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16" marR="557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16" marR="557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78491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11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16" marR="557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ХЛ №152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16" marR="557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1. Лаврик Вікторія (математика, українська мова);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2. Байкулова Софія (математика);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3. Більдін Арсентій (історія України);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4. Бєляєва Катерина (математика);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5. Пащенко Анастасія (математика);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16" marR="557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1. Абу </a:t>
                      </a:r>
                      <a:r>
                        <a:rPr lang="uk-UA" sz="120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Анзех</a:t>
                      </a:r>
                      <a:r>
                        <a:rPr lang="uk-UA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Далія (українська мова); 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2. Кравченко Роман (українська мова);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3. </a:t>
                      </a:r>
                      <a:r>
                        <a:rPr lang="uk-UA" sz="120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Чернявський</a:t>
                      </a:r>
                      <a:r>
                        <a:rPr lang="uk-UA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Іван (українська мова);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4. </a:t>
                      </a:r>
                      <a:r>
                        <a:rPr lang="uk-UA" sz="120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Алєксєєв</a:t>
                      </a:r>
                      <a:r>
                        <a:rPr lang="uk-UA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Кирило (математика); 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5. </a:t>
                      </a:r>
                      <a:r>
                        <a:rPr lang="uk-UA" sz="120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Григоров</a:t>
                      </a:r>
                      <a:r>
                        <a:rPr lang="uk-UA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Ярослав (математика);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6. Грецький Ілля (математика)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16" marR="557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1. Корнієнко Микола </a:t>
                      </a:r>
                      <a:r>
                        <a:rPr lang="uk-UA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(англійська мова);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2. Кузнєцов Тимур  </a:t>
                      </a:r>
                      <a:r>
                        <a:rPr lang="uk-UA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(математика)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16" marR="557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8068732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3"/>
          <a:stretch>
            <a:fillRect/>
          </a:stretch>
        </p:blipFill>
        <p:spPr>
          <a:xfrm>
            <a:off x="251520" y="404664"/>
            <a:ext cx="7776863" cy="6048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28495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3"/>
          <a:stretch>
            <a:fillRect/>
          </a:stretch>
        </p:blipFill>
        <p:spPr>
          <a:xfrm>
            <a:off x="107504" y="980728"/>
            <a:ext cx="7992887" cy="4167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96190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1969060"/>
              </p:ext>
            </p:extLst>
          </p:nvPr>
        </p:nvGraphicFramePr>
        <p:xfrm>
          <a:off x="107504" y="260648"/>
          <a:ext cx="9036496" cy="583264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759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205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205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195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86054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406140" algn="l"/>
                        </a:tabLst>
                      </a:pPr>
                      <a:r>
                        <a:rPr lang="uk-UA" sz="1200" dirty="0">
                          <a:effectLst/>
                        </a:rPr>
                        <a:t>Район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406140" algn="l"/>
                        </a:tabLst>
                      </a:pPr>
                      <a:r>
                        <a:rPr lang="uk-UA" sz="1200">
                          <a:effectLst/>
                        </a:rPr>
                        <a:t>Рейтингове місце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605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406140" algn="l"/>
                        </a:tabLst>
                      </a:pPr>
                      <a:r>
                        <a:rPr lang="uk-UA" sz="1200">
                          <a:effectLst/>
                        </a:rPr>
                        <a:t>НМТ-2022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406140" algn="l"/>
                        </a:tabLst>
                      </a:pPr>
                      <a:r>
                        <a:rPr lang="uk-UA" sz="1200">
                          <a:effectLst/>
                        </a:rPr>
                        <a:t>НМТ-2023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406140" algn="l"/>
                        </a:tabLst>
                      </a:pPr>
                      <a:r>
                        <a:rPr lang="uk-UA" sz="1200">
                          <a:effectLst/>
                        </a:rPr>
                        <a:t>НМТ-2024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605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406140" algn="l"/>
                        </a:tabLst>
                      </a:pPr>
                      <a:r>
                        <a:rPr lang="uk-UA" sz="1200">
                          <a:effectLst/>
                        </a:rPr>
                        <a:t>Індустріальний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406140" algn="l"/>
                        </a:tabLst>
                      </a:pPr>
                      <a:r>
                        <a:rPr lang="uk-UA" sz="1200">
                          <a:effectLst/>
                        </a:rPr>
                        <a:t>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406140" algn="l"/>
                        </a:tabLst>
                      </a:pPr>
                      <a:r>
                        <a:rPr lang="uk-UA" sz="1200">
                          <a:effectLst/>
                        </a:rPr>
                        <a:t>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406140" algn="l"/>
                        </a:tabLst>
                      </a:pPr>
                      <a:r>
                        <a:rPr lang="uk-UA" sz="1200">
                          <a:effectLst/>
                        </a:rPr>
                        <a:t>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605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406140" algn="l"/>
                        </a:tabLst>
                      </a:pPr>
                      <a:r>
                        <a:rPr lang="uk-UA" sz="1200">
                          <a:effectLst/>
                        </a:rPr>
                        <a:t>Київський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406140" algn="l"/>
                        </a:tabLst>
                      </a:pPr>
                      <a:r>
                        <a:rPr lang="uk-UA" sz="1200">
                          <a:effectLst/>
                        </a:rPr>
                        <a:t>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406140" algn="l"/>
                        </a:tabLst>
                      </a:pPr>
                      <a:r>
                        <a:rPr lang="uk-UA" sz="1200">
                          <a:effectLst/>
                        </a:rPr>
                        <a:t>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406140" algn="l"/>
                        </a:tabLst>
                      </a:pPr>
                      <a:r>
                        <a:rPr lang="uk-UA" sz="1200">
                          <a:effectLst/>
                        </a:rPr>
                        <a:t>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605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406140" algn="l"/>
                        </a:tabLst>
                      </a:pPr>
                      <a:r>
                        <a:rPr lang="uk-UA" sz="1200">
                          <a:effectLst/>
                        </a:rPr>
                        <a:t>Немишлянський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406140" algn="l"/>
                        </a:tabLst>
                      </a:pPr>
                      <a:r>
                        <a:rPr lang="uk-UA" sz="1200">
                          <a:effectLst/>
                        </a:rPr>
                        <a:t>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406140" algn="l"/>
                        </a:tabLst>
                      </a:pPr>
                      <a:r>
                        <a:rPr lang="uk-UA" sz="1200">
                          <a:effectLst/>
                        </a:rPr>
                        <a:t>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406140" algn="l"/>
                        </a:tabLst>
                      </a:pPr>
                      <a:r>
                        <a:rPr lang="uk-UA" sz="1200">
                          <a:effectLst/>
                        </a:rPr>
                        <a:t>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605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406140" algn="l"/>
                        </a:tabLst>
                      </a:pPr>
                      <a:r>
                        <a:rPr lang="uk-UA" sz="1200">
                          <a:effectLst/>
                        </a:rPr>
                        <a:t>Новобаварський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406140" algn="l"/>
                        </a:tabLst>
                      </a:pPr>
                      <a:r>
                        <a:rPr lang="uk-UA" sz="1200">
                          <a:effectLst/>
                        </a:rPr>
                        <a:t>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406140" algn="l"/>
                        </a:tabLst>
                      </a:pPr>
                      <a:r>
                        <a:rPr lang="uk-UA" sz="1200">
                          <a:effectLst/>
                        </a:rPr>
                        <a:t>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406140" algn="l"/>
                        </a:tabLst>
                      </a:pPr>
                      <a:r>
                        <a:rPr lang="uk-UA" sz="1200">
                          <a:effectLst/>
                        </a:rPr>
                        <a:t>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605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406140" algn="l"/>
                        </a:tabLst>
                      </a:pPr>
                      <a:r>
                        <a:rPr lang="uk-UA" sz="1200">
                          <a:effectLst/>
                        </a:rPr>
                        <a:t>Основ’янський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406140" algn="l"/>
                        </a:tabLst>
                      </a:pPr>
                      <a:r>
                        <a:rPr lang="uk-UA" sz="1200">
                          <a:effectLst/>
                        </a:rPr>
                        <a:t>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406140" algn="l"/>
                        </a:tabLst>
                      </a:pPr>
                      <a:r>
                        <a:rPr lang="uk-UA" sz="1200">
                          <a:effectLst/>
                        </a:rPr>
                        <a:t>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406140" algn="l"/>
                        </a:tabLst>
                      </a:pPr>
                      <a:r>
                        <a:rPr lang="uk-UA" sz="1200">
                          <a:effectLst/>
                        </a:rPr>
                        <a:t>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8605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406140" algn="l"/>
                        </a:tabLst>
                      </a:pPr>
                      <a:r>
                        <a:rPr lang="uk-UA" sz="1200" dirty="0" err="1">
                          <a:effectLst/>
                        </a:rPr>
                        <a:t>Салтівський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406140" algn="l"/>
                        </a:tabLst>
                      </a:pPr>
                      <a:r>
                        <a:rPr lang="uk-UA" sz="1200">
                          <a:effectLst/>
                        </a:rPr>
                        <a:t>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406140" algn="l"/>
                        </a:tabLst>
                      </a:pPr>
                      <a:r>
                        <a:rPr lang="uk-UA" sz="1200">
                          <a:effectLst/>
                        </a:rPr>
                        <a:t>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406140" algn="l"/>
                        </a:tabLst>
                      </a:pPr>
                      <a:r>
                        <a:rPr lang="uk-UA" sz="1200">
                          <a:effectLst/>
                        </a:rPr>
                        <a:t>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8605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406140" algn="l"/>
                        </a:tabLst>
                      </a:pPr>
                      <a:r>
                        <a:rPr lang="uk-UA" sz="1200">
                          <a:effectLst/>
                        </a:rPr>
                        <a:t>Слобідський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406140" algn="l"/>
                        </a:tabLst>
                      </a:pPr>
                      <a:r>
                        <a:rPr lang="uk-UA" sz="1200">
                          <a:effectLst/>
                        </a:rPr>
                        <a:t>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406140" algn="l"/>
                        </a:tabLst>
                      </a:pPr>
                      <a:r>
                        <a:rPr lang="uk-UA" sz="1200">
                          <a:effectLst/>
                        </a:rPr>
                        <a:t>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406140" algn="l"/>
                        </a:tabLst>
                      </a:pPr>
                      <a:r>
                        <a:rPr lang="uk-UA" sz="1200">
                          <a:effectLst/>
                        </a:rPr>
                        <a:t>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8605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406140" algn="l"/>
                        </a:tabLst>
                      </a:pPr>
                      <a:r>
                        <a:rPr lang="uk-UA" sz="1200" dirty="0" err="1">
                          <a:solidFill>
                            <a:schemeClr val="tx1"/>
                          </a:solidFill>
                          <a:effectLst/>
                        </a:rPr>
                        <a:t>Холодногірський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406140" algn="l"/>
                        </a:tabLst>
                      </a:pPr>
                      <a:r>
                        <a:rPr lang="uk-UA" sz="1200" b="1" dirty="0">
                          <a:effectLst/>
                        </a:rPr>
                        <a:t>9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406140" algn="l"/>
                        </a:tabLst>
                      </a:pPr>
                      <a:r>
                        <a:rPr lang="uk-UA" sz="1200" b="1" dirty="0">
                          <a:effectLst/>
                        </a:rPr>
                        <a:t>9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406140" algn="l"/>
                        </a:tabLst>
                      </a:pPr>
                      <a:r>
                        <a:rPr lang="uk-UA" sz="1200" b="1" dirty="0">
                          <a:effectLst/>
                        </a:rPr>
                        <a:t>8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8605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406140" algn="l"/>
                        </a:tabLst>
                      </a:pPr>
                      <a:r>
                        <a:rPr lang="uk-UA" sz="1200">
                          <a:effectLst/>
                        </a:rPr>
                        <a:t>Шевченківський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406140" algn="l"/>
                        </a:tabLst>
                      </a:pPr>
                      <a:r>
                        <a:rPr lang="uk-UA" sz="12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406140" algn="l"/>
                        </a:tabLst>
                      </a:pPr>
                      <a:r>
                        <a:rPr lang="uk-UA" sz="1200" dirty="0">
                          <a:effectLst/>
                        </a:rPr>
                        <a:t>1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406140" algn="l"/>
                        </a:tabLst>
                      </a:pPr>
                      <a:r>
                        <a:rPr lang="uk-UA" sz="12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8605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406140" algn="l"/>
                        </a:tabLst>
                      </a:pPr>
                      <a:r>
                        <a:rPr lang="uk-UA" sz="1200">
                          <a:effectLst/>
                        </a:rPr>
                        <a:t>Міська мережа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406140" algn="l"/>
                        </a:tabLst>
                      </a:pPr>
                      <a:r>
                        <a:rPr lang="uk-UA" sz="12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406140" algn="l"/>
                        </a:tabLst>
                      </a:pPr>
                      <a:r>
                        <a:rPr lang="uk-UA" sz="12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406140" algn="l"/>
                        </a:tabLst>
                      </a:pPr>
                      <a:r>
                        <a:rPr lang="uk-UA" sz="1200" dirty="0">
                          <a:effectLst/>
                        </a:rPr>
                        <a:t>1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308545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D4BD106F-9539-5E3A-17C1-E162BC5290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1154723"/>
              </p:ext>
            </p:extLst>
          </p:nvPr>
        </p:nvGraphicFramePr>
        <p:xfrm>
          <a:off x="539552" y="620688"/>
          <a:ext cx="7272808" cy="540059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37796">
                  <a:extLst>
                    <a:ext uri="{9D8B030D-6E8A-4147-A177-3AD203B41FA5}">
                      <a16:colId xmlns:a16="http://schemas.microsoft.com/office/drawing/2014/main" val="4117230830"/>
                    </a:ext>
                  </a:extLst>
                </a:gridCol>
                <a:gridCol w="1430556">
                  <a:extLst>
                    <a:ext uri="{9D8B030D-6E8A-4147-A177-3AD203B41FA5}">
                      <a16:colId xmlns:a16="http://schemas.microsoft.com/office/drawing/2014/main" val="4051402705"/>
                    </a:ext>
                  </a:extLst>
                </a:gridCol>
                <a:gridCol w="1933165">
                  <a:extLst>
                    <a:ext uri="{9D8B030D-6E8A-4147-A177-3AD203B41FA5}">
                      <a16:colId xmlns:a16="http://schemas.microsoft.com/office/drawing/2014/main" val="4241898449"/>
                    </a:ext>
                  </a:extLst>
                </a:gridCol>
                <a:gridCol w="2171291">
                  <a:extLst>
                    <a:ext uri="{9D8B030D-6E8A-4147-A177-3AD203B41FA5}">
                      <a16:colId xmlns:a16="http://schemas.microsoft.com/office/drawing/2014/main" val="1889518736"/>
                    </a:ext>
                  </a:extLst>
                </a:gridCol>
              </a:tblGrid>
              <a:tr h="400816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400">
                          <a:effectLst/>
                        </a:rPr>
                        <a:t>ЗЗСО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3">
                  <a:txBody>
                    <a:bodyPr/>
                    <a:lstStyle/>
                    <a:p>
                      <a:pPr marL="7620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400">
                          <a:effectLst/>
                        </a:rPr>
                        <a:t>Рейтингове місце по місту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728347"/>
                  </a:ext>
                </a:extLst>
              </a:tr>
              <a:tr h="40081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400" dirty="0">
                          <a:effectLst/>
                        </a:rPr>
                        <a:t>2022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</a:rPr>
                        <a:t>2023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</a:rPr>
                        <a:t>2024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08653716"/>
                  </a:ext>
                </a:extLst>
              </a:tr>
              <a:tr h="40081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400">
                          <a:effectLst/>
                        </a:rPr>
                        <a:t>№13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400" dirty="0">
                          <a:effectLst/>
                        </a:rPr>
                        <a:t>92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</a:rPr>
                        <a:t>42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</a:rPr>
                        <a:t>96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56466277"/>
                  </a:ext>
                </a:extLst>
              </a:tr>
              <a:tr h="40081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400">
                          <a:effectLst/>
                        </a:rPr>
                        <a:t>№18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400">
                          <a:effectLst/>
                        </a:rPr>
                        <a:t>141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</a:rPr>
                        <a:t>106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</a:rPr>
                        <a:t>79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83901703"/>
                  </a:ext>
                </a:extLst>
              </a:tr>
              <a:tr h="40081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400">
                          <a:effectLst/>
                        </a:rPr>
                        <a:t>№57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400">
                          <a:effectLst/>
                        </a:rPr>
                        <a:t>123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</a:rPr>
                        <a:t>51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</a:rPr>
                        <a:t>169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27263040"/>
                  </a:ext>
                </a:extLst>
              </a:tr>
              <a:tr h="40081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400">
                          <a:effectLst/>
                        </a:rPr>
                        <a:t>№67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400">
                          <a:effectLst/>
                        </a:rPr>
                        <a:t>128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</a:rPr>
                        <a:t>213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</a:rPr>
                        <a:t>174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06677625"/>
                  </a:ext>
                </a:extLst>
              </a:tr>
              <a:tr h="40081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400">
                          <a:effectLst/>
                        </a:rPr>
                        <a:t>№69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400">
                          <a:effectLst/>
                        </a:rPr>
                        <a:t>140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</a:rPr>
                        <a:t>186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</a:rPr>
                        <a:t>203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96718290"/>
                  </a:ext>
                </a:extLst>
              </a:tr>
              <a:tr h="40081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400">
                          <a:effectLst/>
                        </a:rPr>
                        <a:t>№86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400">
                          <a:effectLst/>
                        </a:rPr>
                        <a:t>121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</a:rPr>
                        <a:t>145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</a:rPr>
                        <a:t>150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94633227"/>
                  </a:ext>
                </a:extLst>
              </a:tr>
              <a:tr h="40081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400">
                          <a:effectLst/>
                        </a:rPr>
                        <a:t>№87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400">
                          <a:effectLst/>
                        </a:rPr>
                        <a:t>88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</a:rPr>
                        <a:t>39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</a:rPr>
                        <a:t>51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54485720"/>
                  </a:ext>
                </a:extLst>
              </a:tr>
              <a:tr h="40081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400">
                          <a:effectLst/>
                        </a:rPr>
                        <a:t>№108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400">
                          <a:effectLst/>
                        </a:rPr>
                        <a:t>153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</a:rPr>
                        <a:t>173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</a:rPr>
                        <a:t>108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89287978"/>
                  </a:ext>
                </a:extLst>
              </a:tr>
              <a:tr h="40081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400">
                          <a:effectLst/>
                        </a:rPr>
                        <a:t>№126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400">
                          <a:effectLst/>
                        </a:rPr>
                        <a:t>56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</a:rPr>
                        <a:t>152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</a:rPr>
                        <a:t>115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21444005"/>
                  </a:ext>
                </a:extLst>
              </a:tr>
              <a:tr h="40081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400">
                          <a:effectLst/>
                        </a:rPr>
                        <a:t>№136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400">
                          <a:effectLst/>
                        </a:rPr>
                        <a:t>149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</a:rPr>
                        <a:t>198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</a:rPr>
                        <a:t>198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59785099"/>
                  </a:ext>
                </a:extLst>
              </a:tr>
              <a:tr h="59080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400">
                          <a:effectLst/>
                        </a:rPr>
                        <a:t>№152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400">
                          <a:effectLst/>
                        </a:rPr>
                        <a:t>36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</a:rPr>
                        <a:t>38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</a:rPr>
                        <a:t>72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20875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8941683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доручення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indent="0" algn="just">
              <a:lnSpc>
                <a:spcPct val="107000"/>
              </a:lnSpc>
              <a:spcAft>
                <a:spcPts val="0"/>
              </a:spcAft>
              <a:buNone/>
              <a:tabLst>
                <a:tab pos="3406140" algn="l"/>
              </a:tabLst>
            </a:pPr>
            <a:r>
              <a:rPr lang="uk-UA" sz="2800" dirty="0">
                <a:latin typeface="Times New Roman"/>
                <a:ea typeface="Calibri"/>
                <a:cs typeface="Times New Roman"/>
              </a:rPr>
              <a:t> Керівникам ЗЗСО:</a:t>
            </a:r>
          </a:p>
          <a:p>
            <a:pPr indent="450215" algn="just">
              <a:lnSpc>
                <a:spcPct val="107000"/>
              </a:lnSpc>
              <a:spcAft>
                <a:spcPts val="0"/>
              </a:spcAft>
              <a:tabLst>
                <a:tab pos="3406140" algn="l"/>
              </a:tabLst>
            </a:pPr>
            <a:r>
              <a:rPr lang="uk-UA" sz="2800" dirty="0">
                <a:latin typeface="Times New Roman"/>
                <a:ea typeface="Calibri"/>
                <a:cs typeface="Times New Roman"/>
              </a:rPr>
              <a:t> вжити заходів щодо підвищення </a:t>
            </a:r>
            <a:r>
              <a:rPr lang="uk-UA" sz="2800">
                <a:latin typeface="Times New Roman"/>
                <a:ea typeface="Calibri"/>
                <a:cs typeface="Times New Roman"/>
              </a:rPr>
              <a:t>якості освіти </a:t>
            </a:r>
            <a:r>
              <a:rPr lang="uk-UA" sz="2800" dirty="0">
                <a:latin typeface="Times New Roman"/>
                <a:ea typeface="Calibri"/>
                <a:cs typeface="Times New Roman"/>
              </a:rPr>
              <a:t>з усіх навчальних предметів, що входять до переліку НМТ;</a:t>
            </a:r>
          </a:p>
          <a:p>
            <a:pPr indent="450215" algn="just">
              <a:lnSpc>
                <a:spcPct val="107000"/>
              </a:lnSpc>
              <a:spcAft>
                <a:spcPts val="0"/>
              </a:spcAft>
              <a:tabLst>
                <a:tab pos="3406140" algn="l"/>
              </a:tabLst>
            </a:pPr>
            <a:r>
              <a:rPr lang="uk-UA" sz="2800" dirty="0">
                <a:latin typeface="Times New Roman"/>
                <a:ea typeface="Calibri"/>
                <a:cs typeface="Times New Roman"/>
              </a:rPr>
              <a:t> під час підготовки учнів до складання НМТ особливу увагу приділяти результативності;</a:t>
            </a:r>
          </a:p>
          <a:p>
            <a:pPr indent="450215" algn="just">
              <a:lnSpc>
                <a:spcPct val="107000"/>
              </a:lnSpc>
              <a:spcAft>
                <a:spcPts val="0"/>
              </a:spcAft>
              <a:tabLst>
                <a:tab pos="3406140" algn="l"/>
              </a:tabLst>
            </a:pPr>
            <a:r>
              <a:rPr lang="uk-UA" sz="2800" dirty="0">
                <a:latin typeface="Times New Roman"/>
                <a:ea typeface="Calibri"/>
                <a:cs typeface="Times New Roman"/>
              </a:rPr>
              <a:t>сприяти свідомому та продуманому вибору учасниками четвертого предмета НМТ;</a:t>
            </a:r>
          </a:p>
          <a:p>
            <a:pPr indent="450215" algn="just">
              <a:lnSpc>
                <a:spcPct val="107000"/>
              </a:lnSpc>
              <a:spcAft>
                <a:spcPts val="0"/>
              </a:spcAft>
              <a:tabLst>
                <a:tab pos="3406140" algn="l"/>
              </a:tabLst>
            </a:pPr>
            <a:r>
              <a:rPr lang="uk-UA" sz="2800" dirty="0">
                <a:latin typeface="Times New Roman"/>
                <a:ea typeface="Calibri"/>
                <a:cs typeface="Times New Roman"/>
              </a:rPr>
              <a:t>проводити інформаційно-роз’яснювальну роботу щодо особливостей НМТ у 2025 році та участі в тестуванні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3121419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明朝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明朝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485</TotalTime>
  <Words>3407</Words>
  <Application>Microsoft Office PowerPoint</Application>
  <PresentationFormat>Экран (4:3)</PresentationFormat>
  <Paragraphs>2470</Paragraphs>
  <Slides>39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39</vt:i4>
      </vt:variant>
    </vt:vector>
  </HeadingPairs>
  <TitlesOfParts>
    <vt:vector size="46" baseType="lpstr">
      <vt:lpstr>Arial</vt:lpstr>
      <vt:lpstr>Calibri</vt:lpstr>
      <vt:lpstr>Times New Roman</vt:lpstr>
      <vt:lpstr>Trebuchet MS</vt:lpstr>
      <vt:lpstr>Wingdings</vt:lpstr>
      <vt:lpstr>Wingdings 2</vt:lpstr>
      <vt:lpstr>Изящная</vt:lpstr>
      <vt:lpstr>Про результати НМТ -2024</vt:lpstr>
      <vt:lpstr>За підсумками проведення НМТ-2024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Іноземна мова (німецька)</vt:lpstr>
      <vt:lpstr>Іноземна мова (французька)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учасники НМТ, які не подолали поріг</vt:lpstr>
      <vt:lpstr>учасники НМТ, які не подолали поріг</vt:lpstr>
      <vt:lpstr>Презентация PowerPoint</vt:lpstr>
      <vt:lpstr>Порівняльний аналіз результатів НМТ  –  200 балів</vt:lpstr>
      <vt:lpstr>Презентация PowerPoint</vt:lpstr>
      <vt:lpstr>Презентация PowerPoint</vt:lpstr>
      <vt:lpstr>Презентация PowerPoint</vt:lpstr>
      <vt:lpstr>Презентация PowerPoint</vt:lpstr>
      <vt:lpstr>доручення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 результати НМТ -2024</dc:title>
  <dc:creator>LKTO HLG</dc:creator>
  <cp:lastModifiedBy>UNICEF</cp:lastModifiedBy>
  <cp:revision>37</cp:revision>
  <dcterms:created xsi:type="dcterms:W3CDTF">2025-01-06T16:30:35Z</dcterms:created>
  <dcterms:modified xsi:type="dcterms:W3CDTF">2025-01-08T08:32:37Z</dcterms:modified>
</cp:coreProperties>
</file>